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1" r:id="rId3"/>
    <p:sldId id="258" r:id="rId4"/>
    <p:sldId id="262" r:id="rId5"/>
    <p:sldId id="259" r:id="rId6"/>
    <p:sldId id="266" r:id="rId7"/>
    <p:sldId id="263" r:id="rId8"/>
    <p:sldId id="267" r:id="rId9"/>
    <p:sldId id="265" r:id="rId10"/>
    <p:sldId id="264" r:id="rId11"/>
    <p:sldId id="257" r:id="rId1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4CA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24" autoAdjust="0"/>
  </p:normalViewPr>
  <p:slideViewPr>
    <p:cSldViewPr>
      <p:cViewPr varScale="1">
        <p:scale>
          <a:sx n="70" d="100"/>
          <a:sy n="70" d="100"/>
        </p:scale>
        <p:origin x="-13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00BD2F-B363-4257-AFCF-3992D67E5E58}" type="datetimeFigureOut">
              <a:rPr lang="it-IT" smtClean="0"/>
              <a:t>02/02/2021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C58088-A222-4B64-8B77-4E69D6DBA8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1250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C58088-A222-4B64-8B77-4E69D6DBA854}" type="slidenum">
              <a:rPr lang="it-IT" smtClean="0"/>
              <a:t>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7577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ED81E-B707-414C-9CBA-28E227730349}" type="datetimeFigureOut">
              <a:rPr lang="it-IT" smtClean="0"/>
              <a:t>02/02/2021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087E7-B6D2-41B7-BB6F-4116F60A42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5887969"/>
      </p:ext>
    </p:extLst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ED81E-B707-414C-9CBA-28E227730349}" type="datetimeFigureOut">
              <a:rPr lang="it-IT" smtClean="0"/>
              <a:t>02/02/2021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087E7-B6D2-41B7-BB6F-4116F60A42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107263"/>
      </p:ext>
    </p:extLst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ED81E-B707-414C-9CBA-28E227730349}" type="datetimeFigureOut">
              <a:rPr lang="it-IT" smtClean="0"/>
              <a:t>02/02/2021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087E7-B6D2-41B7-BB6F-4116F60A42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4733419"/>
      </p:ext>
    </p:extLst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ED81E-B707-414C-9CBA-28E227730349}" type="datetimeFigureOut">
              <a:rPr lang="it-IT" smtClean="0"/>
              <a:t>02/02/2021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087E7-B6D2-41B7-BB6F-4116F60A42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0807045"/>
      </p:ext>
    </p:extLst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ED81E-B707-414C-9CBA-28E227730349}" type="datetimeFigureOut">
              <a:rPr lang="it-IT" smtClean="0"/>
              <a:t>02/02/2021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087E7-B6D2-41B7-BB6F-4116F60A42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3449642"/>
      </p:ext>
    </p:extLst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ED81E-B707-414C-9CBA-28E227730349}" type="datetimeFigureOut">
              <a:rPr lang="it-IT" smtClean="0"/>
              <a:t>02/02/2021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087E7-B6D2-41B7-BB6F-4116F60A42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8313869"/>
      </p:ext>
    </p:extLst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ED81E-B707-414C-9CBA-28E227730349}" type="datetimeFigureOut">
              <a:rPr lang="it-IT" smtClean="0"/>
              <a:t>02/02/2021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087E7-B6D2-41B7-BB6F-4116F60A42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0587073"/>
      </p:ext>
    </p:extLst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ED81E-B707-414C-9CBA-28E227730349}" type="datetimeFigureOut">
              <a:rPr lang="it-IT" smtClean="0"/>
              <a:t>02/02/2021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087E7-B6D2-41B7-BB6F-4116F60A42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8055473"/>
      </p:ext>
    </p:extLst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ED81E-B707-414C-9CBA-28E227730349}" type="datetimeFigureOut">
              <a:rPr lang="it-IT" smtClean="0"/>
              <a:t>02/02/2021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087E7-B6D2-41B7-BB6F-4116F60A42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8037715"/>
      </p:ext>
    </p:extLst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ED81E-B707-414C-9CBA-28E227730349}" type="datetimeFigureOut">
              <a:rPr lang="it-IT" smtClean="0"/>
              <a:t>02/02/2021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087E7-B6D2-41B7-BB6F-4116F60A42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5617395"/>
      </p:ext>
    </p:extLst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ED81E-B707-414C-9CBA-28E227730349}" type="datetimeFigureOut">
              <a:rPr lang="it-IT" smtClean="0"/>
              <a:t>02/02/2021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087E7-B6D2-41B7-BB6F-4116F60A42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1435737"/>
      </p:ext>
    </p:extLst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5ED81E-B707-414C-9CBA-28E227730349}" type="datetimeFigureOut">
              <a:rPr lang="it-IT" smtClean="0"/>
              <a:t>02/02/2021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087E7-B6D2-41B7-BB6F-4116F60A42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0426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2.wav"/><Relationship Id="rId7" Type="http://schemas.openxmlformats.org/officeDocument/2006/relationships/image" Target="../media/image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5" Type="http://schemas.openxmlformats.org/officeDocument/2006/relationships/image" Target="../media/image3.pn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91356" y="2406834"/>
            <a:ext cx="7772400" cy="2606342"/>
          </a:xfrm>
        </p:spPr>
        <p:txBody>
          <a:bodyPr>
            <a:normAutofit fontScale="90000"/>
          </a:bodyPr>
          <a:lstStyle/>
          <a:p>
            <a:r>
              <a:rPr lang="it-IT" sz="5300" b="1" i="1" dirty="0" smtClean="0">
                <a:solidFill>
                  <a:schemeClr val="tx2"/>
                </a:solidFill>
              </a:rPr>
              <a:t/>
            </a:r>
            <a:br>
              <a:rPr lang="it-IT" sz="5300" b="1" i="1" dirty="0" smtClean="0">
                <a:solidFill>
                  <a:schemeClr val="tx2"/>
                </a:solidFill>
              </a:rPr>
            </a:br>
            <a:r>
              <a:rPr lang="it-IT" sz="5300" b="1" i="1" dirty="0" smtClean="0">
                <a:solidFill>
                  <a:schemeClr val="accent2">
                    <a:lumMod val="75000"/>
                  </a:schemeClr>
                </a:solidFill>
              </a:rPr>
              <a:t>La nuova valutazione </a:t>
            </a:r>
            <a:br>
              <a:rPr lang="it-IT" sz="5300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it-IT" sz="5300" b="1" i="1" dirty="0" smtClean="0">
                <a:solidFill>
                  <a:schemeClr val="accent2">
                    <a:lumMod val="75000"/>
                  </a:schemeClr>
                </a:solidFill>
              </a:rPr>
              <a:t>delle alunne e degli alunni</a:t>
            </a:r>
            <a:br>
              <a:rPr lang="it-IT" sz="5300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it-IT" sz="5300" b="1" i="1" dirty="0" smtClean="0">
                <a:solidFill>
                  <a:schemeClr val="accent2">
                    <a:lumMod val="75000"/>
                  </a:schemeClr>
                </a:solidFill>
              </a:rPr>
              <a:t>nella Scuola Primaria </a:t>
            </a:r>
            <a:br>
              <a:rPr lang="it-IT" sz="5300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it-IT" sz="2000" b="1" i="1" dirty="0" smtClean="0">
                <a:solidFill>
                  <a:schemeClr val="accent2">
                    <a:lumMod val="75000"/>
                  </a:schemeClr>
                </a:solidFill>
              </a:rPr>
              <a:t>dopo l’ O.M. n° 172 del 04/12/2020</a:t>
            </a:r>
            <a:r>
              <a:rPr lang="it-IT" sz="2000" b="1" i="1" dirty="0" smtClean="0">
                <a:solidFill>
                  <a:schemeClr val="tx2"/>
                </a:solidFill>
              </a:rPr>
              <a:t/>
            </a:r>
            <a:br>
              <a:rPr lang="it-IT" sz="2000" b="1" i="1" dirty="0" smtClean="0">
                <a:solidFill>
                  <a:schemeClr val="tx2"/>
                </a:solidFill>
              </a:rPr>
            </a:br>
            <a:r>
              <a:rPr lang="it-IT" sz="1400" b="1" i="1" dirty="0" smtClean="0">
                <a:solidFill>
                  <a:schemeClr val="tx2"/>
                </a:solidFill>
              </a:rPr>
              <a:t/>
            </a:r>
            <a:br>
              <a:rPr lang="it-IT" sz="1400" b="1" i="1" dirty="0" smtClean="0">
                <a:solidFill>
                  <a:schemeClr val="tx2"/>
                </a:solidFill>
              </a:rPr>
            </a:br>
            <a:r>
              <a:rPr lang="it-IT" sz="1400" b="1" i="1" dirty="0" smtClean="0">
                <a:solidFill>
                  <a:schemeClr val="tx2"/>
                </a:solidFill>
              </a:rPr>
              <a:t/>
            </a:r>
            <a:br>
              <a:rPr lang="it-IT" sz="1400" b="1" i="1" dirty="0" smtClean="0">
                <a:solidFill>
                  <a:schemeClr val="tx2"/>
                </a:solidFill>
              </a:rPr>
            </a:br>
            <a:r>
              <a:rPr lang="it-IT" sz="1400" b="1" i="1" dirty="0">
                <a:solidFill>
                  <a:schemeClr val="tx2"/>
                </a:solidFill>
              </a:rPr>
              <a:t/>
            </a:r>
            <a:br>
              <a:rPr lang="it-IT" sz="1400" b="1" i="1" dirty="0">
                <a:solidFill>
                  <a:schemeClr val="tx2"/>
                </a:solidFill>
              </a:rPr>
            </a:br>
            <a:r>
              <a:rPr lang="it-IT" sz="1400" b="1" i="1" dirty="0">
                <a:solidFill>
                  <a:schemeClr val="tx2"/>
                </a:solidFill>
              </a:rPr>
              <a:t>(</a:t>
            </a:r>
            <a:r>
              <a:rPr lang="it-IT" sz="1400" b="1" i="1" dirty="0" smtClean="0">
                <a:solidFill>
                  <a:schemeClr val="tx2"/>
                </a:solidFill>
              </a:rPr>
              <a:t>Deliberata nel Collegio Dei Docenti del 28/01/2021)</a:t>
            </a:r>
            <a:endParaRPr lang="it-IT" sz="4900" b="1" i="1" dirty="0">
              <a:solidFill>
                <a:schemeClr val="tx2"/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="" xmlns:a16="http://schemas.microsoft.com/office/drawing/2014/main" id="{D2329660-1DA2-454D-A092-DBF9F92D6F48}"/>
              </a:ext>
            </a:extLst>
          </p:cNvPr>
          <p:cNvSpPr txBox="1"/>
          <p:nvPr/>
        </p:nvSpPr>
        <p:spPr>
          <a:xfrm>
            <a:off x="241402" y="355565"/>
            <a:ext cx="8476090" cy="2062103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200" b="0" i="1" u="none" strike="noStrike" kern="0" cap="none" spc="0" normalizeH="0" baseline="0" noProof="0" dirty="0" smtClean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Algerian" panose="04020705040A02060702" pitchFamily="82" charset="0"/>
            </a:endParaRP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200" b="0" i="1" u="none" strike="noStrike" kern="0" cap="none" spc="0" normalizeH="0" baseline="0" noProof="0" dirty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Algerian" panose="04020705040A02060702" pitchFamily="82" charset="0"/>
            </a:endParaRP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lgerian" panose="04020705040A02060702" pitchFamily="82" charset="0"/>
              </a:rPr>
              <a:t>ISTITUTO COMPRENSIVO 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lgerian" panose="04020705040A02060702" pitchFamily="82" charset="0"/>
              </a:rPr>
              <a:t>MIGNANO MONTE LUNGO-MARZANO</a:t>
            </a:r>
            <a:endParaRPr kumimoji="0" lang="it-IT" sz="3200" b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lgerian" panose="04020705040A02060702" pitchFamily="82" charset="0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="" xmlns:a16="http://schemas.microsoft.com/office/drawing/2014/main" id="{2631FD59-53B8-4905-BCBA-8A9DAE3886F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37500" y="365325"/>
            <a:ext cx="1021291" cy="1021291"/>
          </a:xfrm>
          <a:prstGeom prst="rect">
            <a:avLst/>
          </a:prstGeom>
        </p:spPr>
      </p:pic>
      <p:pic>
        <p:nvPicPr>
          <p:cNvPr id="3" name="Fairytale - Ludovico Einaud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107892" y="5949280"/>
            <a:ext cx="609600" cy="609600"/>
          </a:xfrm>
          <a:prstGeom prst="rect">
            <a:avLst/>
          </a:prstGeom>
        </p:spPr>
      </p:pic>
      <p:pic>
        <p:nvPicPr>
          <p:cNvPr id="8" name="Segnale acust. registr.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27584" y="59492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070021"/>
      </p:ext>
    </p:extLst>
  </p:cSld>
  <p:clrMapOvr>
    <a:masterClrMapping/>
  </p:clrMapOvr>
  <p:transition spd="slow" advClick="0" advTm="10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777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8868" numSld="999" showWhenStopped="0">
                <p:cTn id="2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987824" y="116632"/>
            <a:ext cx="3585918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300" b="0" i="0" u="none" strike="noStrike" kern="0" cap="none" spc="-5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/>
                <a:cs typeface="Georgia"/>
              </a:rPr>
              <a:t>Cosa NON</a:t>
            </a:r>
            <a:r>
              <a:rPr kumimoji="0" lang="it-IT" sz="3300" b="0" i="0" u="none" strike="noStrike" kern="0" cap="none" spc="-7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/>
                <a:cs typeface="Georgia"/>
              </a:rPr>
              <a:t> </a:t>
            </a:r>
            <a:r>
              <a:rPr kumimoji="0" lang="it-IT" sz="3300" b="0" i="0" u="none" strike="noStrike" kern="0" cap="none" spc="-5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/>
                <a:cs typeface="Georgia"/>
              </a:rPr>
              <a:t>cambia</a:t>
            </a:r>
            <a:endParaRPr kumimoji="0" lang="it-IT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0" y="1196752"/>
            <a:ext cx="9144000" cy="3848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6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700" b="1" i="0" u="none" strike="noStrike" kern="0" cap="none" spc="-2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/>
              </a:rPr>
              <a:t>Per </a:t>
            </a:r>
            <a:r>
              <a:rPr kumimoji="0" lang="it-IT" sz="27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/>
              </a:rPr>
              <a:t>la </a:t>
            </a:r>
            <a:r>
              <a:rPr kumimoji="0" lang="it-IT" sz="2700" b="1" i="0" u="none" strike="noStrike" kern="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/>
              </a:rPr>
              <a:t>valutazione</a:t>
            </a:r>
            <a:r>
              <a:rPr kumimoji="0" lang="it-IT" sz="2700" b="1" i="0" u="none" strike="noStrike" kern="0" cap="none" spc="4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/>
              </a:rPr>
              <a:t> </a:t>
            </a:r>
            <a:r>
              <a:rPr kumimoji="0" lang="it-IT" sz="27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/>
              </a:rPr>
              <a:t>di:</a:t>
            </a:r>
            <a:endParaRPr kumimoji="0" lang="it-IT" sz="27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Calibri"/>
            </a:endParaRPr>
          </a:p>
          <a:p>
            <a:pPr marL="287020" marR="0" lvl="0" indent="-274320" defTabSz="914400" eaLnBrk="1" fontAlgn="auto" latinLnBrk="0" hangingPunct="1">
              <a:lnSpc>
                <a:spcPct val="100000"/>
              </a:lnSpc>
              <a:spcBef>
                <a:spcPts val="1525"/>
              </a:spcBef>
              <a:spcAft>
                <a:spcPts val="0"/>
              </a:spcAft>
              <a:buClr>
                <a:srgbClr val="D16248"/>
              </a:buClr>
              <a:buSzPct val="85185"/>
              <a:buFont typeface="Wingdings 2"/>
              <a:buChar char=""/>
              <a:tabLst>
                <a:tab pos="287020" algn="l"/>
              </a:tabLst>
              <a:defRPr/>
            </a:pPr>
            <a:r>
              <a:rPr kumimoji="0" lang="it-IT" sz="2700" b="0" i="0" u="none" strike="noStrike" kern="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/>
              </a:rPr>
              <a:t>-Religione</a:t>
            </a:r>
            <a:r>
              <a:rPr kumimoji="0" lang="it-IT" sz="2700" b="0" i="0" u="none" strike="noStrike" kern="0" cap="none" spc="-2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/>
              </a:rPr>
              <a:t> </a:t>
            </a:r>
            <a:r>
              <a:rPr kumimoji="0" lang="it-IT" sz="2700" b="0" i="0" u="none" strike="noStrike" kern="0" cap="none" spc="-2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/>
              </a:rPr>
              <a:t>Cattolica</a:t>
            </a:r>
            <a:endParaRPr kumimoji="0" lang="it-IT" sz="27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Calibri"/>
            </a:endParaRPr>
          </a:p>
          <a:p>
            <a:pPr marL="287020" marR="0" lvl="0" indent="-274320" defTabSz="914400" eaLnBrk="1" fontAlgn="auto" latinLnBrk="0" hangingPunct="1">
              <a:lnSpc>
                <a:spcPct val="100000"/>
              </a:lnSpc>
              <a:spcBef>
                <a:spcPts val="1945"/>
              </a:spcBef>
              <a:spcAft>
                <a:spcPts val="0"/>
              </a:spcAft>
              <a:buClr>
                <a:srgbClr val="D16248"/>
              </a:buClr>
              <a:buSzPct val="85185"/>
              <a:buFont typeface="Wingdings 2"/>
              <a:buChar char=""/>
              <a:tabLst>
                <a:tab pos="287020" algn="l"/>
              </a:tabLst>
              <a:defRPr/>
            </a:pPr>
            <a:r>
              <a:rPr kumimoji="0" lang="it-IT" sz="2700" b="0" i="0" u="none" strike="noStrike" kern="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/>
              </a:rPr>
              <a:t>-Comportamento</a:t>
            </a:r>
            <a:endParaRPr kumimoji="0" lang="it-IT" sz="27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Calibri"/>
            </a:endParaRPr>
          </a:p>
          <a:p>
            <a:pPr marL="287020" marR="0" lvl="0" indent="-274320" defTabSz="914400" eaLnBrk="1" fontAlgn="auto" latinLnBrk="0" hangingPunct="1">
              <a:lnSpc>
                <a:spcPct val="100000"/>
              </a:lnSpc>
              <a:spcBef>
                <a:spcPts val="1945"/>
              </a:spcBef>
              <a:spcAft>
                <a:spcPts val="0"/>
              </a:spcAft>
              <a:buClr>
                <a:srgbClr val="D16248"/>
              </a:buClr>
              <a:buSzPct val="85185"/>
              <a:buFont typeface="Wingdings 2"/>
              <a:buChar char=""/>
              <a:tabLst>
                <a:tab pos="287020" algn="l"/>
              </a:tabLst>
              <a:defRPr/>
            </a:pPr>
            <a:r>
              <a:rPr kumimoji="0" lang="it-IT" sz="27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/>
              </a:rPr>
              <a:t>-Giudizio</a:t>
            </a:r>
            <a:r>
              <a:rPr kumimoji="0" lang="it-IT" sz="2700" b="0" i="0" u="none" strike="noStrike" kern="0" cap="none" spc="-2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/>
              </a:rPr>
              <a:t> </a:t>
            </a:r>
            <a:r>
              <a:rPr kumimoji="0" lang="it-IT" sz="2700" b="0" i="0" u="none" strike="noStrike" kern="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/>
              </a:rPr>
              <a:t>globale</a:t>
            </a:r>
            <a:endParaRPr kumimoji="0" lang="it-IT" sz="27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Calibri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25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Calibri"/>
            </a:endParaRPr>
          </a:p>
          <a:p>
            <a:pPr marL="2887345" marR="5080" lvl="0" indent="-1951355" defTabSz="914400" eaLnBrk="1" fontAlgn="auto" latinLnBrk="0" hangingPunct="1">
              <a:lnSpc>
                <a:spcPct val="110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7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/>
              </a:rPr>
              <a:t>si </a:t>
            </a:r>
            <a:r>
              <a:rPr kumimoji="0" lang="it-IT" sz="2700" b="1" i="0" u="none" strike="noStrike" kern="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/>
              </a:rPr>
              <a:t>continuano </a:t>
            </a:r>
            <a:r>
              <a:rPr kumimoji="0" lang="it-IT" sz="27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/>
              </a:rPr>
              <a:t>a </a:t>
            </a:r>
            <a:r>
              <a:rPr kumimoji="0" lang="it-IT" sz="2700" b="1" i="0" u="none" strike="noStrike" kern="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/>
              </a:rPr>
              <a:t>seguire </a:t>
            </a:r>
            <a:r>
              <a:rPr kumimoji="0" lang="it-IT" sz="27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/>
              </a:rPr>
              <a:t>le </a:t>
            </a:r>
            <a:r>
              <a:rPr kumimoji="0" lang="it-IT" sz="2700" b="1" i="0" u="none" strike="noStrike" kern="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/>
              </a:rPr>
              <a:t>modalità </a:t>
            </a:r>
            <a:r>
              <a:rPr kumimoji="0" lang="it-IT" sz="2700" b="1" i="0" u="none" strike="noStrike" kern="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/>
              </a:rPr>
              <a:t>ed </a:t>
            </a:r>
            <a:r>
              <a:rPr kumimoji="0" lang="it-IT" sz="27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/>
              </a:rPr>
              <a:t>i </a:t>
            </a:r>
            <a:r>
              <a:rPr kumimoji="0" lang="it-IT" sz="2700" b="1" i="0" u="none" strike="noStrike" kern="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/>
              </a:rPr>
              <a:t>criteri  </a:t>
            </a:r>
            <a:r>
              <a:rPr kumimoji="0" lang="it-IT" sz="27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/>
              </a:rPr>
              <a:t>in uso</a:t>
            </a:r>
            <a:r>
              <a:rPr kumimoji="0" lang="it-IT" sz="2700" b="1" i="0" u="none" strike="noStrike" kern="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/>
              </a:rPr>
              <a:t> nell’Istituto</a:t>
            </a:r>
            <a:endParaRPr kumimoji="0" lang="it-IT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2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7544" y="60932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926902"/>
      </p:ext>
    </p:extLst>
  </p:cSld>
  <p:clrMapOvr>
    <a:masterClrMapping/>
  </p:clrMapOvr>
  <p:transition spd="slow" advClick="0" advTm="10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3500"/>
                            </p:stCondLst>
                            <p:childTnLst>
                              <p:par>
                                <p:cTn id="3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23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51028"/>
            <a:ext cx="9004140" cy="473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179512" y="692696"/>
            <a:ext cx="61206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chemeClr val="tx2">
                    <a:lumMod val="75000"/>
                  </a:schemeClr>
                </a:solidFill>
                <a:latin typeface="Kalam Light" panose="02000000000000000000" pitchFamily="2" charset="0"/>
                <a:cs typeface="Kalam Light" panose="02000000000000000000" pitchFamily="2" charset="0"/>
              </a:rPr>
              <a:t>«Non potremmo mai convincere un bocciolo a sbocciare più in fretta del dovuto. Se proviamo ad aprire il fiore con le mani, i petali ci rimarranno in mano. Se proviamo a dargli più acqua o più sole , il fiore marcirà o si seccherà. L’ unica cosa su cui ci possiamo impegnare è quella di provare a creargli l’ ambiente favorevole, il resto verrà da sé, con il tempo e la pazienza di aspettare la sua meravigliosa evoluzione.»</a:t>
            </a:r>
            <a:endParaRPr lang="it-IT" sz="2000" b="1" dirty="0">
              <a:solidFill>
                <a:schemeClr val="tx2">
                  <a:lumMod val="75000"/>
                </a:schemeClr>
              </a:solidFill>
              <a:latin typeface="Kalam Light" panose="02000000000000000000" pitchFamily="2" charset="0"/>
              <a:cs typeface="Kalam Light" panose="02000000000000000000" pitchFamily="2" charset="0"/>
            </a:endParaRPr>
          </a:p>
        </p:txBody>
      </p:sp>
      <p:pic>
        <p:nvPicPr>
          <p:cNvPr id="2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67244" y="3878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82793"/>
      </p:ext>
    </p:extLst>
  </p:cSld>
  <p:clrMapOvr>
    <a:masterClrMapping/>
  </p:clrMapOvr>
  <p:transition spd="slow" advClick="0" advTm="40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358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425" y="188640"/>
            <a:ext cx="335915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bject 3"/>
          <p:cNvSpPr txBox="1"/>
          <p:nvPr/>
        </p:nvSpPr>
        <p:spPr>
          <a:xfrm>
            <a:off x="380491" y="1704797"/>
            <a:ext cx="3380740" cy="3610610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287020" marR="68580" indent="-274320">
              <a:lnSpc>
                <a:spcPts val="3030"/>
              </a:lnSpc>
              <a:spcBef>
                <a:spcPts val="475"/>
              </a:spcBef>
              <a:buClr>
                <a:srgbClr val="D16248"/>
              </a:buClr>
              <a:buSzPct val="83928"/>
              <a:buFont typeface="Wingdings 2"/>
              <a:buChar char=""/>
              <a:tabLst>
                <a:tab pos="287020" algn="l"/>
              </a:tabLst>
            </a:pPr>
            <a:r>
              <a:rPr sz="2800" spc="-10" dirty="0">
                <a:latin typeface="Calibri"/>
                <a:cs typeface="Calibri"/>
              </a:rPr>
              <a:t>Sostituzione </a:t>
            </a:r>
            <a:r>
              <a:rPr sz="2800" spc="-5" dirty="0">
                <a:latin typeface="Calibri"/>
                <a:cs typeface="Calibri"/>
              </a:rPr>
              <a:t>del </a:t>
            </a:r>
            <a:r>
              <a:rPr sz="2800" spc="-20" dirty="0">
                <a:latin typeface="Calibri"/>
                <a:cs typeface="Calibri"/>
              </a:rPr>
              <a:t>voto  </a:t>
            </a:r>
            <a:r>
              <a:rPr sz="2800" spc="-15" dirty="0">
                <a:latin typeface="Calibri"/>
                <a:cs typeface="Calibri"/>
              </a:rPr>
              <a:t>con </a:t>
            </a:r>
            <a:r>
              <a:rPr sz="2800" spc="-10" dirty="0">
                <a:latin typeface="Calibri"/>
                <a:cs typeface="Calibri"/>
              </a:rPr>
              <a:t>una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descrizione</a:t>
            </a:r>
            <a:endParaRPr sz="2800" dirty="0">
              <a:latin typeface="Calibri"/>
              <a:cs typeface="Calibri"/>
            </a:endParaRPr>
          </a:p>
          <a:p>
            <a:pPr marL="287020" marR="5080">
              <a:lnSpc>
                <a:spcPct val="90000"/>
              </a:lnSpc>
              <a:spcBef>
                <a:spcPts val="620"/>
              </a:spcBef>
            </a:pPr>
            <a:r>
              <a:rPr sz="2800" spc="-15" dirty="0">
                <a:latin typeface="Calibri"/>
                <a:cs typeface="Calibri"/>
              </a:rPr>
              <a:t>“</a:t>
            </a:r>
            <a:r>
              <a:rPr sz="2800" i="1" spc="-15" dirty="0">
                <a:latin typeface="Calibri"/>
                <a:cs typeface="Calibri"/>
              </a:rPr>
              <a:t>autenticamente  </a:t>
            </a:r>
            <a:r>
              <a:rPr sz="2800" i="1" spc="-10" dirty="0">
                <a:latin typeface="Calibri"/>
                <a:cs typeface="Calibri"/>
              </a:rPr>
              <a:t>analitica, affidabile </a:t>
            </a:r>
            <a:r>
              <a:rPr sz="2800" i="1" spc="-5" dirty="0">
                <a:latin typeface="Calibri"/>
                <a:cs typeface="Calibri"/>
              </a:rPr>
              <a:t>e  valida, del livello  </a:t>
            </a:r>
            <a:r>
              <a:rPr sz="2800" i="1" spc="-10" dirty="0">
                <a:latin typeface="Calibri"/>
                <a:cs typeface="Calibri"/>
              </a:rPr>
              <a:t>raggiunto in</a:t>
            </a:r>
            <a:r>
              <a:rPr sz="2800" i="1" spc="-65" dirty="0">
                <a:latin typeface="Calibri"/>
                <a:cs typeface="Calibri"/>
              </a:rPr>
              <a:t> </a:t>
            </a:r>
            <a:r>
              <a:rPr sz="2800" i="1" spc="-5" dirty="0">
                <a:latin typeface="Calibri"/>
                <a:cs typeface="Calibri"/>
              </a:rPr>
              <a:t>ciascuna  </a:t>
            </a:r>
            <a:r>
              <a:rPr sz="2800" i="1" spc="-10" dirty="0">
                <a:latin typeface="Calibri"/>
                <a:cs typeface="Calibri"/>
              </a:rPr>
              <a:t>delle dimensioni che  </a:t>
            </a:r>
            <a:r>
              <a:rPr sz="2800" i="1" spc="-15" dirty="0">
                <a:latin typeface="Calibri"/>
                <a:cs typeface="Calibri"/>
              </a:rPr>
              <a:t>caratterizzano </a:t>
            </a:r>
            <a:r>
              <a:rPr sz="2800" i="1" spc="-10" dirty="0">
                <a:latin typeface="Calibri"/>
                <a:cs typeface="Calibri"/>
              </a:rPr>
              <a:t>gli  apprendimenti”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7" name="object 5"/>
          <p:cNvSpPr txBox="1"/>
          <p:nvPr/>
        </p:nvSpPr>
        <p:spPr>
          <a:xfrm>
            <a:off x="4879975" y="1671269"/>
            <a:ext cx="3792854" cy="44221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7020" indent="-274955">
              <a:lnSpc>
                <a:spcPts val="3025"/>
              </a:lnSpc>
              <a:spcBef>
                <a:spcPts val="95"/>
              </a:spcBef>
              <a:buClr>
                <a:srgbClr val="D16248"/>
              </a:buClr>
              <a:buSzPct val="83928"/>
              <a:buFont typeface="Wingdings 2"/>
              <a:buChar char=""/>
              <a:tabLst>
                <a:tab pos="287655" algn="l"/>
              </a:tabLst>
            </a:pPr>
            <a:r>
              <a:rPr sz="2800" i="1" spc="-25" dirty="0">
                <a:latin typeface="Calibri"/>
                <a:cs typeface="Calibri"/>
              </a:rPr>
              <a:t>“Nell’ottica </a:t>
            </a:r>
            <a:r>
              <a:rPr sz="2800" i="1" spc="-5" dirty="0">
                <a:latin typeface="Calibri"/>
                <a:cs typeface="Calibri"/>
              </a:rPr>
              <a:t>di</a:t>
            </a:r>
            <a:r>
              <a:rPr sz="2800" i="1" dirty="0">
                <a:latin typeface="Calibri"/>
                <a:cs typeface="Calibri"/>
              </a:rPr>
              <a:t> </a:t>
            </a:r>
            <a:r>
              <a:rPr sz="2800" i="1" spc="-10" dirty="0">
                <a:latin typeface="Calibri"/>
                <a:cs typeface="Calibri"/>
              </a:rPr>
              <a:t>una</a:t>
            </a:r>
            <a:endParaRPr sz="2800" dirty="0">
              <a:latin typeface="Calibri"/>
              <a:cs typeface="Calibri"/>
            </a:endParaRPr>
          </a:p>
          <a:p>
            <a:pPr marL="287020">
              <a:lnSpc>
                <a:spcPts val="2690"/>
              </a:lnSpc>
            </a:pPr>
            <a:r>
              <a:rPr sz="2800" i="1" spc="-10" dirty="0">
                <a:latin typeface="Calibri"/>
                <a:cs typeface="Calibri"/>
              </a:rPr>
              <a:t>valutazione per</a:t>
            </a:r>
            <a:endParaRPr sz="2800" dirty="0">
              <a:latin typeface="Calibri"/>
              <a:cs typeface="Calibri"/>
            </a:endParaRPr>
          </a:p>
          <a:p>
            <a:pPr marL="287020" marR="187960">
              <a:lnSpc>
                <a:spcPct val="80000"/>
              </a:lnSpc>
              <a:spcBef>
                <a:spcPts val="340"/>
              </a:spcBef>
            </a:pPr>
            <a:r>
              <a:rPr sz="2800" i="1" spc="-25" dirty="0">
                <a:latin typeface="Calibri"/>
                <a:cs typeface="Calibri"/>
              </a:rPr>
              <a:t>l’apprendimento,  </a:t>
            </a:r>
            <a:r>
              <a:rPr sz="2800" i="1" spc="-15" dirty="0">
                <a:latin typeface="Calibri"/>
                <a:cs typeface="Calibri"/>
              </a:rPr>
              <a:t>finalizzata </a:t>
            </a:r>
            <a:r>
              <a:rPr sz="2800" i="1" spc="-5" dirty="0">
                <a:latin typeface="Calibri"/>
                <a:cs typeface="Calibri"/>
              </a:rPr>
              <a:t>ad </a:t>
            </a:r>
            <a:r>
              <a:rPr sz="2800" i="1" spc="-10" dirty="0">
                <a:latin typeface="Calibri"/>
                <a:cs typeface="Calibri"/>
              </a:rPr>
              <a:t>acquisire  informazioni </a:t>
            </a:r>
            <a:r>
              <a:rPr sz="2800" i="1" spc="-15" dirty="0">
                <a:latin typeface="Calibri"/>
                <a:cs typeface="Calibri"/>
              </a:rPr>
              <a:t>utilizzabili  </a:t>
            </a:r>
            <a:r>
              <a:rPr sz="2800" i="1" spc="-5" dirty="0">
                <a:latin typeface="Calibri"/>
                <a:cs typeface="Calibri"/>
              </a:rPr>
              <a:t>anche per</a:t>
            </a:r>
            <a:r>
              <a:rPr sz="2800" i="1" spc="-25" dirty="0">
                <a:latin typeface="Calibri"/>
                <a:cs typeface="Calibri"/>
              </a:rPr>
              <a:t> </a:t>
            </a:r>
            <a:r>
              <a:rPr sz="2800" i="1" spc="-15" dirty="0">
                <a:latin typeface="Calibri"/>
                <a:cs typeface="Calibri"/>
              </a:rPr>
              <a:t>adattare</a:t>
            </a:r>
            <a:endParaRPr sz="2800" dirty="0">
              <a:latin typeface="Calibri"/>
              <a:cs typeface="Calibri"/>
            </a:endParaRPr>
          </a:p>
          <a:p>
            <a:pPr marL="287020" marR="5080">
              <a:lnSpc>
                <a:spcPct val="80000"/>
              </a:lnSpc>
            </a:pPr>
            <a:r>
              <a:rPr sz="2800" i="1" spc="-10" dirty="0">
                <a:latin typeface="Calibri"/>
                <a:cs typeface="Calibri"/>
              </a:rPr>
              <a:t>l’insegnamento ai  </a:t>
            </a:r>
            <a:r>
              <a:rPr sz="2800" i="1" spc="-5" dirty="0">
                <a:latin typeface="Calibri"/>
                <a:cs typeface="Calibri"/>
              </a:rPr>
              <a:t>bisogni </a:t>
            </a:r>
            <a:r>
              <a:rPr sz="2800" i="1" spc="-10" dirty="0">
                <a:latin typeface="Calibri"/>
                <a:cs typeface="Calibri"/>
              </a:rPr>
              <a:t>educativi  concreti degli alunni </a:t>
            </a:r>
            <a:r>
              <a:rPr sz="2800" i="1" spc="-5" dirty="0">
                <a:latin typeface="Calibri"/>
                <a:cs typeface="Calibri"/>
              </a:rPr>
              <a:t>e </a:t>
            </a:r>
            <a:r>
              <a:rPr sz="2800" i="1" spc="-10" dirty="0">
                <a:latin typeface="Calibri"/>
                <a:cs typeface="Calibri"/>
              </a:rPr>
              <a:t>ai  </a:t>
            </a:r>
            <a:r>
              <a:rPr sz="2800" i="1" spc="-5" dirty="0">
                <a:latin typeface="Calibri"/>
                <a:cs typeface="Calibri"/>
              </a:rPr>
              <a:t>loro </a:t>
            </a:r>
            <a:r>
              <a:rPr sz="2800" i="1" spc="-10" dirty="0">
                <a:latin typeface="Calibri"/>
                <a:cs typeface="Calibri"/>
              </a:rPr>
              <a:t>stili di  apprendimento</a:t>
            </a:r>
            <a:r>
              <a:rPr sz="2800" spc="-10" dirty="0">
                <a:latin typeface="Calibri"/>
                <a:cs typeface="Calibri"/>
              </a:rPr>
              <a:t>”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210"/>
              </a:spcBef>
            </a:pPr>
            <a:r>
              <a:rPr sz="1800" i="1" dirty="0">
                <a:latin typeface="Georgia"/>
                <a:cs typeface="Georgia"/>
              </a:rPr>
              <a:t>Roberto Ricci -</a:t>
            </a:r>
            <a:r>
              <a:rPr sz="1800" i="1" spc="-30" dirty="0">
                <a:latin typeface="Georgia"/>
                <a:cs typeface="Georgia"/>
              </a:rPr>
              <a:t> </a:t>
            </a:r>
            <a:r>
              <a:rPr sz="1800" i="1" spc="-5" dirty="0">
                <a:latin typeface="Georgia"/>
                <a:cs typeface="Georgia"/>
              </a:rPr>
              <a:t>INVALSI</a:t>
            </a:r>
            <a:endParaRPr sz="1800" dirty="0">
              <a:latin typeface="Georgia"/>
              <a:cs typeface="Georgia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45224"/>
            <a:ext cx="31146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94139" y="607563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917561"/>
      </p:ext>
    </p:extLst>
  </p:cSld>
  <p:clrMapOvr>
    <a:masterClrMapping/>
  </p:clrMapOvr>
  <p:transition spd="slow" advClick="0" advTm="10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2947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arrotondato 9"/>
          <p:cNvSpPr/>
          <p:nvPr/>
        </p:nvSpPr>
        <p:spPr>
          <a:xfrm>
            <a:off x="21095" y="5517232"/>
            <a:ext cx="8943392" cy="1182233"/>
          </a:xfrm>
          <a:prstGeom prst="round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Clr>
                <a:srgbClr val="C00000"/>
              </a:buClr>
              <a:buFont typeface="Calibri" panose="020F0502020204030204" pitchFamily="34" charset="0"/>
              <a:buChar char="•"/>
            </a:pPr>
            <a:r>
              <a:rPr lang="it-IT" sz="2400" dirty="0" smtClean="0">
                <a:solidFill>
                  <a:schemeClr val="tx1"/>
                </a:solidFill>
              </a:rPr>
              <a:t>Gli</a:t>
            </a:r>
            <a:r>
              <a:rPr lang="it-IT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it-IT" sz="2400" b="1" dirty="0" smtClean="0">
                <a:solidFill>
                  <a:schemeClr val="tx2">
                    <a:lumMod val="50000"/>
                  </a:schemeClr>
                </a:solidFill>
              </a:rPr>
              <a:t>obiettivi di apprendimento </a:t>
            </a:r>
            <a:r>
              <a:rPr lang="it-IT" sz="2400" dirty="0" smtClean="0">
                <a:solidFill>
                  <a:schemeClr val="tx1"/>
                </a:solidFill>
              </a:rPr>
              <a:t>saranno soltanto quelli  effettivamente affrontati nel periodo descritto.</a:t>
            </a:r>
            <a:endParaRPr lang="it-IT" sz="2400" dirty="0">
              <a:solidFill>
                <a:schemeClr val="tx1"/>
              </a:solidFill>
            </a:endParaRPr>
          </a:p>
        </p:txBody>
      </p:sp>
      <p:pic>
        <p:nvPicPr>
          <p:cNvPr id="3103" name="Picture 3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300" y="54893"/>
            <a:ext cx="3835400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ttangolo arrotondato 11"/>
          <p:cNvSpPr/>
          <p:nvPr/>
        </p:nvSpPr>
        <p:spPr>
          <a:xfrm>
            <a:off x="17791" y="871210"/>
            <a:ext cx="8946695" cy="1477670"/>
          </a:xfrm>
          <a:prstGeom prst="round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7020" marR="5080" lvl="0" indent="-274320" algn="just">
              <a:lnSpc>
                <a:spcPct val="90000"/>
              </a:lnSpc>
              <a:spcBef>
                <a:spcPts val="425"/>
              </a:spcBef>
              <a:buClr>
                <a:srgbClr val="D16248"/>
              </a:buClr>
              <a:buSzPct val="85185"/>
              <a:buFont typeface="Wingdings 2"/>
              <a:buChar char=""/>
              <a:tabLst>
                <a:tab pos="287020" algn="l"/>
              </a:tabLst>
            </a:pPr>
            <a:r>
              <a:rPr lang="it-IT" sz="2700" b="1" dirty="0" smtClean="0">
                <a:solidFill>
                  <a:srgbClr val="FFC000"/>
                </a:solidFill>
                <a:cs typeface="Calibri"/>
              </a:rPr>
              <a:t>NIENTE PIU’ VOTI NUMERICI </a:t>
            </a:r>
            <a:r>
              <a:rPr lang="it-IT" sz="2700" spc="-5" dirty="0" smtClean="0">
                <a:solidFill>
                  <a:prstClr val="black"/>
                </a:solidFill>
                <a:cs typeface="Calibri"/>
              </a:rPr>
              <a:t>nel </a:t>
            </a:r>
            <a:r>
              <a:rPr lang="it-IT" sz="2700" spc="-10" dirty="0" smtClean="0">
                <a:solidFill>
                  <a:schemeClr val="accent6">
                    <a:lumMod val="75000"/>
                  </a:schemeClr>
                </a:solidFill>
                <a:cs typeface="Calibri"/>
              </a:rPr>
              <a:t>Documento </a:t>
            </a:r>
            <a:r>
              <a:rPr lang="it-IT" sz="2700" spc="-5" dirty="0">
                <a:solidFill>
                  <a:schemeClr val="accent6">
                    <a:lumMod val="75000"/>
                  </a:schemeClr>
                </a:solidFill>
                <a:cs typeface="Calibri"/>
              </a:rPr>
              <a:t>di  </a:t>
            </a:r>
            <a:r>
              <a:rPr lang="it-IT" sz="2700" spc="-10" dirty="0">
                <a:solidFill>
                  <a:schemeClr val="accent6">
                    <a:lumMod val="75000"/>
                  </a:schemeClr>
                </a:solidFill>
                <a:cs typeface="Calibri"/>
              </a:rPr>
              <a:t>valutazione</a:t>
            </a:r>
            <a:r>
              <a:rPr lang="it-IT" sz="2700" spc="-10" dirty="0">
                <a:solidFill>
                  <a:prstClr val="black"/>
                </a:solidFill>
                <a:cs typeface="Calibri"/>
              </a:rPr>
              <a:t> </a:t>
            </a:r>
            <a:r>
              <a:rPr lang="it-IT" sz="2700" dirty="0">
                <a:solidFill>
                  <a:prstClr val="black"/>
                </a:solidFill>
                <a:cs typeface="Calibri"/>
              </a:rPr>
              <a:t>a </a:t>
            </a:r>
            <a:r>
              <a:rPr lang="it-IT" sz="2700" spc="-10" dirty="0">
                <a:solidFill>
                  <a:prstClr val="black"/>
                </a:solidFill>
                <a:cs typeface="Calibri"/>
              </a:rPr>
              <a:t>partire </a:t>
            </a:r>
            <a:r>
              <a:rPr lang="it-IT" sz="2700" spc="-5" dirty="0">
                <a:solidFill>
                  <a:prstClr val="black"/>
                </a:solidFill>
                <a:cs typeface="Calibri"/>
              </a:rPr>
              <a:t>dal </a:t>
            </a:r>
            <a:r>
              <a:rPr lang="it-IT" sz="2700" dirty="0">
                <a:solidFill>
                  <a:prstClr val="black"/>
                </a:solidFill>
                <a:cs typeface="Calibri"/>
              </a:rPr>
              <a:t>I </a:t>
            </a:r>
            <a:r>
              <a:rPr lang="it-IT" sz="2700" spc="-10" dirty="0">
                <a:solidFill>
                  <a:prstClr val="black"/>
                </a:solidFill>
                <a:cs typeface="Calibri"/>
              </a:rPr>
              <a:t>quadrimestre </a:t>
            </a:r>
            <a:r>
              <a:rPr lang="it-IT" sz="2700" spc="-5" dirty="0">
                <a:solidFill>
                  <a:prstClr val="black"/>
                </a:solidFill>
                <a:cs typeface="Calibri"/>
              </a:rPr>
              <a:t>di </a:t>
            </a:r>
            <a:r>
              <a:rPr lang="it-IT" sz="2700" spc="-15" dirty="0">
                <a:solidFill>
                  <a:prstClr val="black"/>
                </a:solidFill>
                <a:cs typeface="Calibri"/>
              </a:rPr>
              <a:t>questo </a:t>
            </a:r>
            <a:r>
              <a:rPr lang="it-IT" sz="2700" spc="-5" dirty="0">
                <a:solidFill>
                  <a:prstClr val="black"/>
                </a:solidFill>
                <a:cs typeface="Calibri"/>
              </a:rPr>
              <a:t>anno  </a:t>
            </a:r>
            <a:r>
              <a:rPr lang="it-IT" sz="2700" spc="-15" dirty="0">
                <a:solidFill>
                  <a:prstClr val="black"/>
                </a:solidFill>
                <a:cs typeface="Calibri"/>
              </a:rPr>
              <a:t>scolastico</a:t>
            </a:r>
            <a:r>
              <a:rPr lang="it-IT" sz="2700" spc="-15" dirty="0" smtClean="0">
                <a:solidFill>
                  <a:prstClr val="black"/>
                </a:solidFill>
                <a:cs typeface="Calibri"/>
              </a:rPr>
              <a:t>.</a:t>
            </a:r>
            <a:endParaRPr lang="it-IT" sz="2700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50" name="Rettangolo arrotondato 49"/>
          <p:cNvSpPr/>
          <p:nvPr/>
        </p:nvSpPr>
        <p:spPr>
          <a:xfrm>
            <a:off x="21094" y="2492896"/>
            <a:ext cx="8943393" cy="2880320"/>
          </a:xfrm>
          <a:prstGeom prst="round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7020" marR="71755" lvl="0" indent="-274320" algn="just">
              <a:lnSpc>
                <a:spcPct val="90000"/>
              </a:lnSpc>
              <a:spcBef>
                <a:spcPts val="1700"/>
              </a:spcBef>
              <a:buClr>
                <a:srgbClr val="D16248"/>
              </a:buClr>
              <a:buSzPct val="85185"/>
              <a:buFont typeface="Wingdings 2"/>
              <a:buChar char=""/>
              <a:tabLst>
                <a:tab pos="287020" algn="l"/>
              </a:tabLst>
            </a:pPr>
            <a:endParaRPr lang="it-IT" sz="2700" dirty="0" smtClean="0">
              <a:solidFill>
                <a:prstClr val="black"/>
              </a:solidFill>
              <a:cs typeface="Calibri"/>
            </a:endParaRPr>
          </a:p>
          <a:p>
            <a:pPr marL="287020" marR="71755" lvl="0" indent="-274320" algn="just">
              <a:lnSpc>
                <a:spcPct val="90000"/>
              </a:lnSpc>
              <a:spcBef>
                <a:spcPts val="1700"/>
              </a:spcBef>
              <a:buClr>
                <a:srgbClr val="D16248"/>
              </a:buClr>
              <a:buSzPct val="85185"/>
              <a:buFont typeface="Wingdings 2"/>
              <a:buChar char=""/>
              <a:tabLst>
                <a:tab pos="287020" algn="l"/>
              </a:tabLst>
            </a:pPr>
            <a:r>
              <a:rPr lang="it-IT" sz="2700" dirty="0" smtClean="0">
                <a:solidFill>
                  <a:prstClr val="black"/>
                </a:solidFill>
                <a:cs typeface="Calibri"/>
              </a:rPr>
              <a:t>Nel </a:t>
            </a:r>
            <a:r>
              <a:rPr lang="it-IT" sz="2700" b="1" dirty="0" smtClean="0">
                <a:solidFill>
                  <a:schemeClr val="accent6">
                    <a:lumMod val="75000"/>
                  </a:schemeClr>
                </a:solidFill>
                <a:cs typeface="Calibri"/>
              </a:rPr>
              <a:t>Documento di valutazione </a:t>
            </a:r>
            <a:r>
              <a:rPr lang="it-IT" sz="2700" dirty="0" smtClean="0">
                <a:solidFill>
                  <a:prstClr val="black"/>
                </a:solidFill>
                <a:cs typeface="Calibri"/>
              </a:rPr>
              <a:t>saranno riportati, per ogni disciplina, gli  </a:t>
            </a:r>
            <a:r>
              <a:rPr lang="it-IT" sz="2700" b="1" dirty="0" smtClean="0">
                <a:solidFill>
                  <a:schemeClr val="tx2"/>
                </a:solidFill>
                <a:cs typeface="Calibri"/>
              </a:rPr>
              <a:t>obiettivi di apprendimento</a:t>
            </a:r>
            <a:r>
              <a:rPr lang="it-IT" sz="2700" dirty="0" smtClean="0">
                <a:solidFill>
                  <a:prstClr val="black"/>
                </a:solidFill>
                <a:cs typeface="Calibri"/>
              </a:rPr>
              <a:t> e, per ogni obiettivo di apprendimento, verrà  indicato uno dei quattro livelli di apprendimento(</a:t>
            </a:r>
            <a:r>
              <a:rPr lang="it-IT" sz="2000" b="1" dirty="0" smtClean="0">
                <a:solidFill>
                  <a:srgbClr val="FF0000"/>
                </a:solidFill>
                <a:cs typeface="Calibri"/>
              </a:rPr>
              <a:t>In via di prima acquisizione; Base; Intermedio; Avanzato</a:t>
            </a:r>
            <a:r>
              <a:rPr lang="it-IT" sz="2000" b="1" dirty="0" smtClean="0">
                <a:solidFill>
                  <a:prstClr val="black"/>
                </a:solidFill>
                <a:cs typeface="Calibri"/>
              </a:rPr>
              <a:t>).</a:t>
            </a:r>
          </a:p>
          <a:p>
            <a:pPr marL="287020" marR="71755" lvl="0" indent="-274320" algn="just">
              <a:lnSpc>
                <a:spcPct val="90000"/>
              </a:lnSpc>
              <a:spcBef>
                <a:spcPts val="1700"/>
              </a:spcBef>
              <a:buClr>
                <a:srgbClr val="D16248"/>
              </a:buClr>
              <a:buSzPct val="85185"/>
              <a:buFont typeface="Wingdings 2"/>
              <a:buChar char=""/>
              <a:tabLst>
                <a:tab pos="287020" algn="l"/>
              </a:tabLst>
            </a:pPr>
            <a:r>
              <a:rPr lang="it-IT" sz="2700" dirty="0" smtClean="0">
                <a:solidFill>
                  <a:prstClr val="black"/>
                </a:solidFill>
                <a:cs typeface="Calibri"/>
              </a:rPr>
              <a:t>Ad ogni livello corrisponderà un </a:t>
            </a:r>
            <a:r>
              <a:rPr lang="it-IT" sz="2700" b="1" dirty="0" smtClean="0">
                <a:solidFill>
                  <a:srgbClr val="00B050"/>
                </a:solidFill>
                <a:cs typeface="Calibri"/>
              </a:rPr>
              <a:t>giudizio descrittivo</a:t>
            </a:r>
            <a:r>
              <a:rPr lang="it-IT" sz="2700" dirty="0" smtClean="0">
                <a:solidFill>
                  <a:srgbClr val="00B050"/>
                </a:solidFill>
                <a:cs typeface="Calibri"/>
              </a:rPr>
              <a:t>.</a:t>
            </a:r>
          </a:p>
          <a:p>
            <a:pPr marL="12700" marR="71755" lvl="0" algn="just">
              <a:lnSpc>
                <a:spcPct val="90000"/>
              </a:lnSpc>
              <a:spcBef>
                <a:spcPts val="1700"/>
              </a:spcBef>
              <a:buClr>
                <a:srgbClr val="D16248"/>
              </a:buClr>
              <a:buSzPct val="85185"/>
              <a:tabLst>
                <a:tab pos="287020" algn="l"/>
              </a:tabLst>
            </a:pPr>
            <a:endParaRPr lang="it-IT" sz="2700" dirty="0">
              <a:solidFill>
                <a:prstClr val="black"/>
              </a:solidFill>
              <a:cs typeface="Calibri"/>
            </a:endParaRPr>
          </a:p>
        </p:txBody>
      </p:sp>
      <p:pic>
        <p:nvPicPr>
          <p:cNvPr id="2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5576" y="8823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258114"/>
      </p:ext>
    </p:extLst>
  </p:cSld>
  <p:clrMapOvr>
    <a:masterClrMapping/>
  </p:clrMapOvr>
  <p:transition spd="slow" advClick="0" advTm="20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4394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" grpId="0" animBg="1"/>
      <p:bldP spid="12" grpId="0" animBg="1"/>
      <p:bldP spid="5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08" y="26186"/>
            <a:ext cx="8856984" cy="882534"/>
          </a:xfrm>
        </p:spPr>
        <p:txBody>
          <a:bodyPr>
            <a:normAutofit/>
          </a:bodyPr>
          <a:lstStyle/>
          <a:p>
            <a:r>
              <a:rPr lang="it-IT" sz="4800" kern="0" spc="-5" dirty="0" smtClean="0">
                <a:solidFill>
                  <a:srgbClr val="FF0000"/>
                </a:solidFill>
              </a:rPr>
              <a:t>Gli Obiettivi di apprendimento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 rot="20407857">
            <a:off x="304952" y="888713"/>
            <a:ext cx="427808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 b="1" kern="0" spc="-5" dirty="0">
                <a:solidFill>
                  <a:schemeClr val="accent2">
                    <a:lumMod val="75000"/>
                  </a:schemeClr>
                </a:solidFill>
              </a:rPr>
              <a:t>Cosa </a:t>
            </a:r>
            <a:r>
              <a:rPr lang="it-IT" sz="4800" b="1" kern="0" spc="-5" dirty="0" smtClean="0">
                <a:solidFill>
                  <a:schemeClr val="accent2">
                    <a:lumMod val="75000"/>
                  </a:schemeClr>
                </a:solidFill>
              </a:rPr>
              <a:t>sono</a:t>
            </a:r>
          </a:p>
          <a:p>
            <a:pPr algn="just">
              <a:lnSpc>
                <a:spcPct val="150000"/>
              </a:lnSpc>
            </a:pPr>
            <a:r>
              <a:rPr lang="it-IT" spc="80" dirty="0" smtClean="0">
                <a:solidFill>
                  <a:prstClr val="black"/>
                </a:solidFill>
                <a:latin typeface="Book Antiqua"/>
                <a:cs typeface="Book Antiqua"/>
              </a:rPr>
              <a:t>«Individuano </a:t>
            </a:r>
            <a:r>
              <a:rPr lang="it-IT" b="1" spc="-30" dirty="0">
                <a:solidFill>
                  <a:prstClr val="black"/>
                </a:solidFill>
                <a:latin typeface="Georgia"/>
                <a:cs typeface="Georgia"/>
              </a:rPr>
              <a:t>campi </a:t>
            </a:r>
            <a:r>
              <a:rPr lang="it-IT" b="1" spc="-40" dirty="0">
                <a:solidFill>
                  <a:prstClr val="black"/>
                </a:solidFill>
                <a:latin typeface="Georgia"/>
                <a:cs typeface="Georgia"/>
              </a:rPr>
              <a:t>del </a:t>
            </a:r>
            <a:r>
              <a:rPr lang="it-IT" b="1" spc="-15" dirty="0">
                <a:solidFill>
                  <a:prstClr val="black"/>
                </a:solidFill>
                <a:latin typeface="Georgia"/>
                <a:cs typeface="Georgia"/>
              </a:rPr>
              <a:t>sapere</a:t>
            </a:r>
            <a:r>
              <a:rPr lang="it-IT" spc="-15" dirty="0">
                <a:solidFill>
                  <a:prstClr val="black"/>
                </a:solidFill>
                <a:latin typeface="Book Antiqua"/>
                <a:cs typeface="Book Antiqua"/>
              </a:rPr>
              <a:t>, </a:t>
            </a:r>
            <a:r>
              <a:rPr lang="it-IT" b="1" spc="-15" dirty="0">
                <a:solidFill>
                  <a:prstClr val="black"/>
                </a:solidFill>
                <a:latin typeface="Georgia"/>
                <a:cs typeface="Georgia"/>
              </a:rPr>
              <a:t>conoscenze  </a:t>
            </a:r>
            <a:r>
              <a:rPr lang="it-IT" spc="114" dirty="0">
                <a:solidFill>
                  <a:prstClr val="black"/>
                </a:solidFill>
                <a:latin typeface="Book Antiqua"/>
                <a:cs typeface="Book Antiqua"/>
              </a:rPr>
              <a:t>e </a:t>
            </a:r>
            <a:r>
              <a:rPr lang="it-IT" b="1" spc="-25" dirty="0">
                <a:solidFill>
                  <a:prstClr val="black"/>
                </a:solidFill>
                <a:latin typeface="Georgia"/>
                <a:cs typeface="Georgia"/>
              </a:rPr>
              <a:t>abilità </a:t>
            </a:r>
            <a:r>
              <a:rPr lang="it-IT" spc="105" dirty="0">
                <a:solidFill>
                  <a:prstClr val="black"/>
                </a:solidFill>
                <a:latin typeface="Book Antiqua"/>
                <a:cs typeface="Book Antiqua"/>
              </a:rPr>
              <a:t>ritenuti </a:t>
            </a:r>
            <a:r>
              <a:rPr lang="it-IT" spc="95" dirty="0">
                <a:solidFill>
                  <a:prstClr val="black"/>
                </a:solidFill>
                <a:latin typeface="Book Antiqua"/>
                <a:cs typeface="Book Antiqua"/>
              </a:rPr>
              <a:t>indispensabili </a:t>
            </a:r>
            <a:r>
              <a:rPr lang="it-IT" spc="90" dirty="0">
                <a:solidFill>
                  <a:prstClr val="black"/>
                </a:solidFill>
                <a:latin typeface="Book Antiqua"/>
                <a:cs typeface="Book Antiqua"/>
              </a:rPr>
              <a:t>al </a:t>
            </a:r>
            <a:r>
              <a:rPr lang="it-IT" spc="165" dirty="0" err="1">
                <a:solidFill>
                  <a:prstClr val="black"/>
                </a:solidFill>
                <a:latin typeface="Book Antiqua"/>
                <a:cs typeface="Book Antiqua"/>
              </a:rPr>
              <a:t>ﬁne</a:t>
            </a:r>
            <a:r>
              <a:rPr lang="it-IT" spc="165" dirty="0">
                <a:solidFill>
                  <a:prstClr val="black"/>
                </a:solidFill>
                <a:latin typeface="Book Antiqua"/>
                <a:cs typeface="Book Antiqua"/>
              </a:rPr>
              <a:t> </a:t>
            </a:r>
            <a:r>
              <a:rPr lang="it-IT" spc="45" dirty="0">
                <a:solidFill>
                  <a:prstClr val="black"/>
                </a:solidFill>
                <a:latin typeface="Book Antiqua"/>
                <a:cs typeface="Book Antiqua"/>
              </a:rPr>
              <a:t>di  </a:t>
            </a:r>
            <a:r>
              <a:rPr lang="it-IT" spc="100" dirty="0">
                <a:solidFill>
                  <a:prstClr val="black"/>
                </a:solidFill>
                <a:latin typeface="Book Antiqua"/>
                <a:cs typeface="Book Antiqua"/>
              </a:rPr>
              <a:t>raggiungere </a:t>
            </a:r>
            <a:r>
              <a:rPr lang="it-IT" spc="75" dirty="0">
                <a:solidFill>
                  <a:prstClr val="black"/>
                </a:solidFill>
                <a:latin typeface="Book Antiqua"/>
                <a:cs typeface="Book Antiqua"/>
              </a:rPr>
              <a:t>i </a:t>
            </a:r>
            <a:r>
              <a:rPr lang="it-IT" b="1" spc="-40" dirty="0">
                <a:solidFill>
                  <a:prstClr val="black"/>
                </a:solidFill>
                <a:latin typeface="Georgia"/>
                <a:cs typeface="Georgia"/>
              </a:rPr>
              <a:t>traguardi </a:t>
            </a:r>
            <a:r>
              <a:rPr lang="it-IT" b="1" spc="-60" dirty="0">
                <a:solidFill>
                  <a:prstClr val="black"/>
                </a:solidFill>
                <a:latin typeface="Georgia"/>
                <a:cs typeface="Georgia"/>
              </a:rPr>
              <a:t>per </a:t>
            </a:r>
            <a:r>
              <a:rPr lang="it-IT" b="1" spc="-10" dirty="0">
                <a:solidFill>
                  <a:prstClr val="black"/>
                </a:solidFill>
                <a:latin typeface="Georgia"/>
                <a:cs typeface="Georgia"/>
              </a:rPr>
              <a:t>lo </a:t>
            </a:r>
            <a:r>
              <a:rPr lang="it-IT" b="1" spc="-25" dirty="0">
                <a:solidFill>
                  <a:prstClr val="black"/>
                </a:solidFill>
                <a:latin typeface="Georgia"/>
                <a:cs typeface="Georgia"/>
              </a:rPr>
              <a:t>sviluppo  </a:t>
            </a:r>
            <a:r>
              <a:rPr lang="it-IT" b="1" spc="-35" dirty="0">
                <a:solidFill>
                  <a:prstClr val="black"/>
                </a:solidFill>
                <a:latin typeface="Georgia"/>
                <a:cs typeface="Georgia"/>
              </a:rPr>
              <a:t>delle</a:t>
            </a:r>
            <a:r>
              <a:rPr lang="it-IT" b="1" spc="-40" dirty="0">
                <a:solidFill>
                  <a:prstClr val="black"/>
                </a:solidFill>
                <a:latin typeface="Georgia"/>
                <a:cs typeface="Georgia"/>
              </a:rPr>
              <a:t> </a:t>
            </a:r>
            <a:r>
              <a:rPr lang="it-IT" b="1" spc="-10" dirty="0" smtClean="0">
                <a:solidFill>
                  <a:prstClr val="black"/>
                </a:solidFill>
                <a:latin typeface="Georgia"/>
                <a:cs typeface="Georgia"/>
              </a:rPr>
              <a:t>competenze</a:t>
            </a:r>
            <a:r>
              <a:rPr lang="it-IT" spc="-10" dirty="0" smtClean="0">
                <a:solidFill>
                  <a:prstClr val="black"/>
                </a:solidFill>
                <a:latin typeface="Book Antiqua"/>
                <a:cs typeface="Georgia"/>
              </a:rPr>
              <a:t>.» (</a:t>
            </a:r>
            <a:r>
              <a:rPr lang="it-IT" b="1" spc="-10" dirty="0" smtClean="0">
                <a:solidFill>
                  <a:prstClr val="black"/>
                </a:solidFill>
                <a:latin typeface="Book Antiqua"/>
                <a:cs typeface="Georgia"/>
              </a:rPr>
              <a:t>Indicazioni Nazionali)</a:t>
            </a:r>
            <a:endParaRPr lang="it-IT" b="1" dirty="0"/>
          </a:p>
        </p:txBody>
      </p:sp>
      <p:sp>
        <p:nvSpPr>
          <p:cNvPr id="5" name="CasellaDiTesto 4"/>
          <p:cNvSpPr txBox="1"/>
          <p:nvPr/>
        </p:nvSpPr>
        <p:spPr>
          <a:xfrm rot="1088399">
            <a:off x="4952589" y="1916349"/>
            <a:ext cx="3522754" cy="2921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 b="1" kern="0" spc="-5" dirty="0" smtClean="0">
                <a:solidFill>
                  <a:schemeClr val="accent6">
                    <a:lumMod val="75000"/>
                  </a:schemeClr>
                </a:solidFill>
              </a:rPr>
              <a:t>Chi li sceglie</a:t>
            </a:r>
          </a:p>
          <a:p>
            <a:pPr marL="12065" marR="16510" lvl="0" algn="just">
              <a:lnSpc>
                <a:spcPct val="150000"/>
              </a:lnSpc>
              <a:spcBef>
                <a:spcPts val="100"/>
              </a:spcBef>
              <a:buSzPct val="94444"/>
              <a:tabLst>
                <a:tab pos="151765" algn="l"/>
              </a:tabLst>
            </a:pPr>
            <a:r>
              <a:rPr lang="it-IT" spc="120" dirty="0">
                <a:solidFill>
                  <a:prstClr val="black"/>
                </a:solidFill>
                <a:latin typeface="Book Antiqua"/>
                <a:cs typeface="Book Antiqua"/>
              </a:rPr>
              <a:t>Sono </a:t>
            </a:r>
            <a:r>
              <a:rPr lang="it-IT" spc="70" dirty="0" smtClean="0">
                <a:solidFill>
                  <a:prstClr val="black"/>
                </a:solidFill>
                <a:latin typeface="Book Antiqua"/>
                <a:cs typeface="Book Antiqua"/>
              </a:rPr>
              <a:t>individuati dagli insegnanti, per </a:t>
            </a:r>
            <a:r>
              <a:rPr lang="it-IT" b="1" spc="70" dirty="0" smtClean="0">
                <a:solidFill>
                  <a:prstClr val="black"/>
                </a:solidFill>
                <a:latin typeface="Book Antiqua"/>
                <a:cs typeface="Book Antiqua"/>
              </a:rPr>
              <a:t>ciascuna classe </a:t>
            </a:r>
            <a:r>
              <a:rPr lang="it-IT" spc="70" dirty="0" smtClean="0">
                <a:solidFill>
                  <a:prstClr val="black"/>
                </a:solidFill>
                <a:latin typeface="Book Antiqua"/>
                <a:cs typeface="Book Antiqua"/>
              </a:rPr>
              <a:t>e </a:t>
            </a:r>
            <a:r>
              <a:rPr lang="it-IT" spc="-60" dirty="0" smtClean="0">
                <a:solidFill>
                  <a:prstClr val="black"/>
                </a:solidFill>
                <a:latin typeface="Georgia"/>
                <a:cs typeface="Georgia"/>
              </a:rPr>
              <a:t>per</a:t>
            </a:r>
            <a:r>
              <a:rPr lang="it-IT" b="1" spc="-60" dirty="0" smtClean="0">
                <a:solidFill>
                  <a:prstClr val="black"/>
                </a:solidFill>
                <a:latin typeface="Georgia"/>
                <a:cs typeface="Georgia"/>
              </a:rPr>
              <a:t> </a:t>
            </a:r>
            <a:r>
              <a:rPr lang="it-IT" b="1" spc="10" dirty="0">
                <a:solidFill>
                  <a:prstClr val="black"/>
                </a:solidFill>
                <a:latin typeface="Georgia"/>
                <a:cs typeface="Georgia"/>
              </a:rPr>
              <a:t>ogni</a:t>
            </a:r>
            <a:r>
              <a:rPr lang="it-IT" b="1" spc="-25" dirty="0">
                <a:solidFill>
                  <a:prstClr val="black"/>
                </a:solidFill>
                <a:latin typeface="Georgia"/>
                <a:cs typeface="Georgia"/>
              </a:rPr>
              <a:t> </a:t>
            </a:r>
            <a:r>
              <a:rPr lang="it-IT" b="1" spc="-20" dirty="0" smtClean="0">
                <a:solidFill>
                  <a:prstClr val="black"/>
                </a:solidFill>
                <a:latin typeface="Georgia"/>
                <a:cs typeface="Georgia"/>
              </a:rPr>
              <a:t>disciplina,</a:t>
            </a:r>
            <a:r>
              <a:rPr lang="it-IT" spc="70" dirty="0" smtClean="0">
                <a:solidFill>
                  <a:prstClr val="black"/>
                </a:solidFill>
                <a:latin typeface="Book Antiqua"/>
                <a:cs typeface="Book Antiqua"/>
              </a:rPr>
              <a:t> </a:t>
            </a:r>
            <a:r>
              <a:rPr lang="it-IT" spc="70" dirty="0">
                <a:solidFill>
                  <a:prstClr val="black"/>
                </a:solidFill>
                <a:latin typeface="Book Antiqua"/>
                <a:cs typeface="Book Antiqua"/>
              </a:rPr>
              <a:t>all’interno della </a:t>
            </a:r>
            <a:r>
              <a:rPr lang="it-IT" b="1" spc="70" dirty="0">
                <a:solidFill>
                  <a:prstClr val="black"/>
                </a:solidFill>
                <a:latin typeface="Book Antiqua"/>
                <a:cs typeface="Book Antiqua"/>
              </a:rPr>
              <a:t>Progettazione </a:t>
            </a:r>
            <a:r>
              <a:rPr lang="it-IT" b="1" spc="70" dirty="0" smtClean="0">
                <a:solidFill>
                  <a:prstClr val="black"/>
                </a:solidFill>
                <a:latin typeface="Book Antiqua"/>
                <a:cs typeface="Book Antiqua"/>
              </a:rPr>
              <a:t>Annuale.</a:t>
            </a:r>
            <a:endParaRPr lang="it-IT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473182" y="4653136"/>
            <a:ext cx="8059258" cy="1674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it-IT" sz="4800" b="1" kern="0" spc="-5" dirty="0" err="1" smtClean="0">
                <a:solidFill>
                  <a:srgbClr val="FFC000"/>
                </a:solidFill>
              </a:rPr>
              <a:t>Perchè</a:t>
            </a:r>
            <a:endParaRPr lang="it-IT" b="1" spc="100" dirty="0" smtClean="0">
              <a:solidFill>
                <a:srgbClr val="FFC000"/>
              </a:solidFill>
              <a:latin typeface="Book Antiqua"/>
              <a:cs typeface="Book Antiqua"/>
            </a:endParaRPr>
          </a:p>
          <a:p>
            <a:pPr marL="12065" marR="16510" lvl="0" algn="just">
              <a:lnSpc>
                <a:spcPct val="150000"/>
              </a:lnSpc>
              <a:spcBef>
                <a:spcPts val="100"/>
              </a:spcBef>
              <a:buSzPct val="94444"/>
              <a:tabLst>
                <a:tab pos="151765" algn="l"/>
              </a:tabLst>
            </a:pPr>
            <a:r>
              <a:rPr lang="it-IT" spc="100" dirty="0" smtClean="0">
                <a:solidFill>
                  <a:prstClr val="black"/>
                </a:solidFill>
                <a:latin typeface="Book Antiqua"/>
                <a:cs typeface="Book Antiqua"/>
              </a:rPr>
              <a:t>Contengono </a:t>
            </a:r>
            <a:r>
              <a:rPr lang="it-IT" spc="20" dirty="0">
                <a:solidFill>
                  <a:prstClr val="black"/>
                </a:solidFill>
                <a:latin typeface="Book Antiqua"/>
                <a:cs typeface="Book Antiqua"/>
              </a:rPr>
              <a:t>l’</a:t>
            </a:r>
            <a:r>
              <a:rPr lang="it-IT" b="1" spc="20" dirty="0">
                <a:solidFill>
                  <a:prstClr val="black"/>
                </a:solidFill>
                <a:latin typeface="Georgia"/>
                <a:cs typeface="Georgia"/>
              </a:rPr>
              <a:t>azione </a:t>
            </a:r>
            <a:r>
              <a:rPr lang="it-IT" spc="125" dirty="0">
                <a:solidFill>
                  <a:prstClr val="black"/>
                </a:solidFill>
                <a:latin typeface="Book Antiqua"/>
                <a:cs typeface="Book Antiqua"/>
              </a:rPr>
              <a:t>che </a:t>
            </a:r>
            <a:r>
              <a:rPr lang="it-IT" spc="80" dirty="0">
                <a:solidFill>
                  <a:prstClr val="black"/>
                </a:solidFill>
                <a:latin typeface="Book Antiqua"/>
                <a:cs typeface="Book Antiqua"/>
              </a:rPr>
              <a:t>gli </a:t>
            </a:r>
            <a:r>
              <a:rPr lang="it-IT" spc="100" dirty="0">
                <a:solidFill>
                  <a:prstClr val="black"/>
                </a:solidFill>
                <a:latin typeface="Book Antiqua"/>
                <a:cs typeface="Book Antiqua"/>
              </a:rPr>
              <a:t>alunni</a:t>
            </a:r>
            <a:r>
              <a:rPr lang="it-IT" spc="-135" dirty="0">
                <a:solidFill>
                  <a:prstClr val="black"/>
                </a:solidFill>
                <a:latin typeface="Book Antiqua"/>
                <a:cs typeface="Book Antiqua"/>
              </a:rPr>
              <a:t> </a:t>
            </a:r>
            <a:r>
              <a:rPr lang="it-IT" spc="85" dirty="0">
                <a:solidFill>
                  <a:prstClr val="black"/>
                </a:solidFill>
                <a:latin typeface="Book Antiqua"/>
                <a:cs typeface="Book Antiqua"/>
              </a:rPr>
              <a:t>devono  </a:t>
            </a:r>
            <a:r>
              <a:rPr lang="it-IT" spc="135" dirty="0">
                <a:solidFill>
                  <a:prstClr val="black"/>
                </a:solidFill>
                <a:latin typeface="Book Antiqua"/>
                <a:cs typeface="Book Antiqua"/>
              </a:rPr>
              <a:t>mettere </a:t>
            </a:r>
            <a:r>
              <a:rPr lang="it-IT" spc="110" dirty="0">
                <a:solidFill>
                  <a:prstClr val="black"/>
                </a:solidFill>
                <a:latin typeface="Book Antiqua"/>
                <a:cs typeface="Book Antiqua"/>
              </a:rPr>
              <a:t>in </a:t>
            </a:r>
            <a:r>
              <a:rPr lang="it-IT" spc="125" dirty="0">
                <a:solidFill>
                  <a:prstClr val="black"/>
                </a:solidFill>
                <a:latin typeface="Book Antiqua"/>
                <a:cs typeface="Book Antiqua"/>
              </a:rPr>
              <a:t>atto </a:t>
            </a:r>
            <a:r>
              <a:rPr lang="it-IT" spc="114" dirty="0">
                <a:solidFill>
                  <a:prstClr val="black"/>
                </a:solidFill>
                <a:latin typeface="Book Antiqua"/>
                <a:cs typeface="Book Antiqua"/>
              </a:rPr>
              <a:t>e </a:t>
            </a:r>
            <a:r>
              <a:rPr lang="it-IT" spc="75" dirty="0">
                <a:solidFill>
                  <a:prstClr val="black"/>
                </a:solidFill>
                <a:latin typeface="Book Antiqua"/>
                <a:cs typeface="Book Antiqua"/>
              </a:rPr>
              <a:t>il </a:t>
            </a:r>
            <a:r>
              <a:rPr lang="it-IT" b="1" spc="-20" dirty="0">
                <a:solidFill>
                  <a:prstClr val="black"/>
                </a:solidFill>
                <a:latin typeface="Georgia"/>
                <a:cs typeface="Georgia"/>
              </a:rPr>
              <a:t>contenuto </a:t>
            </a:r>
            <a:r>
              <a:rPr lang="it-IT" b="1" spc="-20" dirty="0" smtClean="0">
                <a:solidFill>
                  <a:prstClr val="black"/>
                </a:solidFill>
                <a:latin typeface="Georgia"/>
                <a:cs typeface="Georgia"/>
              </a:rPr>
              <a:t> </a:t>
            </a:r>
            <a:r>
              <a:rPr lang="it-IT" b="1" spc="-30" dirty="0" smtClean="0">
                <a:solidFill>
                  <a:prstClr val="black"/>
                </a:solidFill>
                <a:latin typeface="Georgia"/>
                <a:cs typeface="Georgia"/>
              </a:rPr>
              <a:t>disciplinare  </a:t>
            </a:r>
            <a:r>
              <a:rPr lang="it-IT" spc="90" dirty="0">
                <a:solidFill>
                  <a:prstClr val="black"/>
                </a:solidFill>
                <a:latin typeface="Book Antiqua"/>
                <a:cs typeface="Book Antiqua"/>
              </a:rPr>
              <a:t>al</a:t>
            </a:r>
            <a:r>
              <a:rPr lang="it-IT" spc="-30" dirty="0">
                <a:solidFill>
                  <a:prstClr val="black"/>
                </a:solidFill>
                <a:latin typeface="Book Antiqua"/>
                <a:cs typeface="Book Antiqua"/>
              </a:rPr>
              <a:t> </a:t>
            </a:r>
            <a:r>
              <a:rPr lang="it-IT" spc="85" dirty="0">
                <a:solidFill>
                  <a:prstClr val="black"/>
                </a:solidFill>
                <a:latin typeface="Book Antiqua"/>
                <a:cs typeface="Book Antiqua"/>
              </a:rPr>
              <a:t>quale</a:t>
            </a:r>
            <a:r>
              <a:rPr lang="it-IT" spc="-25" dirty="0">
                <a:solidFill>
                  <a:prstClr val="black"/>
                </a:solidFill>
                <a:latin typeface="Book Antiqua"/>
                <a:cs typeface="Book Antiqua"/>
              </a:rPr>
              <a:t> </a:t>
            </a:r>
            <a:r>
              <a:rPr lang="it-IT" spc="114" dirty="0">
                <a:solidFill>
                  <a:prstClr val="black"/>
                </a:solidFill>
                <a:latin typeface="Book Antiqua"/>
                <a:cs typeface="Book Antiqua"/>
              </a:rPr>
              <a:t>l’azione</a:t>
            </a:r>
            <a:r>
              <a:rPr lang="it-IT" spc="-25" dirty="0">
                <a:solidFill>
                  <a:prstClr val="black"/>
                </a:solidFill>
                <a:latin typeface="Book Antiqua"/>
                <a:cs typeface="Book Antiqua"/>
              </a:rPr>
              <a:t> </a:t>
            </a:r>
            <a:r>
              <a:rPr lang="it-IT" spc="110" dirty="0">
                <a:solidFill>
                  <a:prstClr val="black"/>
                </a:solidFill>
                <a:latin typeface="Book Antiqua"/>
                <a:cs typeface="Book Antiqua"/>
              </a:rPr>
              <a:t>si</a:t>
            </a:r>
            <a:r>
              <a:rPr lang="it-IT" spc="-25" dirty="0">
                <a:solidFill>
                  <a:prstClr val="black"/>
                </a:solidFill>
                <a:latin typeface="Book Antiqua"/>
                <a:cs typeface="Book Antiqua"/>
              </a:rPr>
              <a:t> </a:t>
            </a:r>
            <a:r>
              <a:rPr lang="it-IT" spc="100" dirty="0" smtClean="0">
                <a:solidFill>
                  <a:prstClr val="black"/>
                </a:solidFill>
                <a:latin typeface="Book Antiqua"/>
                <a:cs typeface="Book Antiqua"/>
              </a:rPr>
              <a:t>riferisce.</a:t>
            </a:r>
            <a:endParaRPr lang="it-IT" sz="3200" dirty="0">
              <a:solidFill>
                <a:prstClr val="black"/>
              </a:solidFill>
            </a:endParaRPr>
          </a:p>
        </p:txBody>
      </p:sp>
      <p:pic>
        <p:nvPicPr>
          <p:cNvPr id="3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204715" y="602315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732448"/>
      </p:ext>
    </p:extLst>
  </p:cSld>
  <p:clrMapOvr>
    <a:masterClrMapping/>
  </p:clrMapOvr>
  <p:transition spd="slow" advClick="0" advTm="20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000"/>
                            </p:stCondLst>
                            <p:childTnLst>
                              <p:par>
                                <p:cTn id="6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4435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 txBox="1">
            <a:spLocks/>
          </p:cNvSpPr>
          <p:nvPr/>
        </p:nvSpPr>
        <p:spPr>
          <a:xfrm>
            <a:off x="2885694" y="158241"/>
            <a:ext cx="3990562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300" b="0" i="0">
                <a:solidFill>
                  <a:srgbClr val="FF0000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800" b="0" i="0" u="none" strike="noStrike" kern="0" cap="none" spc="-5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Cosa si</a:t>
            </a:r>
            <a:r>
              <a:rPr kumimoji="0" lang="it-IT" sz="4800" b="0" i="0" u="none" strike="noStrike" kern="0" cap="none" spc="-7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it-IT" sz="4800" b="0" i="0" u="none" strike="noStrike" kern="0" cap="none" spc="-25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valuta</a:t>
            </a:r>
            <a:endParaRPr kumimoji="0" lang="it-IT" sz="4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323528" y="1052736"/>
            <a:ext cx="82089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0" lvl="0" algn="ctr">
              <a:spcBef>
                <a:spcPts val="95"/>
              </a:spcBef>
            </a:pPr>
            <a:r>
              <a:rPr lang="it-IT" sz="3200" spc="-5" dirty="0">
                <a:solidFill>
                  <a:prstClr val="white"/>
                </a:solidFill>
                <a:cs typeface="Calibri"/>
              </a:rPr>
              <a:t> </a:t>
            </a:r>
            <a:r>
              <a:rPr lang="it-IT" sz="3200" spc="-5" dirty="0">
                <a:solidFill>
                  <a:srgbClr val="1F497D">
                    <a:lumMod val="50000"/>
                  </a:srgbClr>
                </a:solidFill>
                <a:cs typeface="Calibri"/>
              </a:rPr>
              <a:t>I </a:t>
            </a:r>
            <a:r>
              <a:rPr lang="it-IT" sz="3200" spc="-10" dirty="0">
                <a:solidFill>
                  <a:srgbClr val="1F497D">
                    <a:lumMod val="50000"/>
                  </a:srgbClr>
                </a:solidFill>
                <a:cs typeface="Calibri"/>
              </a:rPr>
              <a:t>docenti </a:t>
            </a:r>
            <a:r>
              <a:rPr lang="it-IT" sz="3200" b="1" spc="-15" dirty="0">
                <a:solidFill>
                  <a:srgbClr val="1F497D">
                    <a:lumMod val="50000"/>
                  </a:srgbClr>
                </a:solidFill>
                <a:cs typeface="Calibri"/>
              </a:rPr>
              <a:t>valutano</a:t>
            </a:r>
            <a:r>
              <a:rPr lang="it-IT" sz="3200" spc="-15" dirty="0">
                <a:solidFill>
                  <a:srgbClr val="1F497D">
                    <a:lumMod val="50000"/>
                  </a:srgbClr>
                </a:solidFill>
                <a:cs typeface="Calibri"/>
              </a:rPr>
              <a:t>, </a:t>
            </a:r>
            <a:r>
              <a:rPr lang="it-IT" sz="3200" spc="-5" dirty="0">
                <a:solidFill>
                  <a:srgbClr val="1F497D">
                    <a:lumMod val="50000"/>
                  </a:srgbClr>
                </a:solidFill>
                <a:cs typeface="Calibri"/>
              </a:rPr>
              <a:t>per</a:t>
            </a:r>
            <a:r>
              <a:rPr lang="it-IT" sz="3200" dirty="0">
                <a:solidFill>
                  <a:srgbClr val="1F497D">
                    <a:lumMod val="50000"/>
                  </a:srgbClr>
                </a:solidFill>
                <a:cs typeface="Calibri"/>
              </a:rPr>
              <a:t> c</a:t>
            </a:r>
            <a:r>
              <a:rPr lang="it-IT" sz="3200" spc="-5" dirty="0">
                <a:solidFill>
                  <a:srgbClr val="1F497D">
                    <a:lumMod val="50000"/>
                  </a:srgbClr>
                </a:solidFill>
                <a:cs typeface="Calibri"/>
              </a:rPr>
              <a:t>iascun </a:t>
            </a:r>
            <a:r>
              <a:rPr lang="it-IT" sz="3200" spc="-15" dirty="0">
                <a:solidFill>
                  <a:srgbClr val="1F497D">
                    <a:lumMod val="50000"/>
                  </a:srgbClr>
                </a:solidFill>
                <a:cs typeface="Calibri"/>
              </a:rPr>
              <a:t>alunno, </a:t>
            </a:r>
            <a:r>
              <a:rPr lang="it-IT" sz="3200" spc="-10" dirty="0">
                <a:solidFill>
                  <a:srgbClr val="1F497D">
                    <a:lumMod val="50000"/>
                  </a:srgbClr>
                </a:solidFill>
                <a:cs typeface="Calibri"/>
              </a:rPr>
              <a:t>il </a:t>
            </a:r>
            <a:r>
              <a:rPr lang="it-IT" sz="3200" b="1" spc="-10" dirty="0">
                <a:solidFill>
                  <a:srgbClr val="1F497D">
                    <a:lumMod val="50000"/>
                  </a:srgbClr>
                </a:solidFill>
                <a:cs typeface="Calibri"/>
              </a:rPr>
              <a:t>livello </a:t>
            </a:r>
            <a:r>
              <a:rPr lang="it-IT" sz="3200" spc="-5" dirty="0">
                <a:solidFill>
                  <a:srgbClr val="1F497D">
                    <a:lumMod val="50000"/>
                  </a:srgbClr>
                </a:solidFill>
                <a:cs typeface="Calibri"/>
              </a:rPr>
              <a:t>di acquisizione </a:t>
            </a:r>
            <a:r>
              <a:rPr lang="it-IT" sz="3200" spc="-10" dirty="0">
                <a:solidFill>
                  <a:srgbClr val="1F497D">
                    <a:lumMod val="50000"/>
                  </a:srgbClr>
                </a:solidFill>
                <a:cs typeface="Calibri"/>
              </a:rPr>
              <a:t>dei  singoli </a:t>
            </a:r>
            <a:r>
              <a:rPr lang="it-IT" sz="3200" b="1" spc="-10" dirty="0">
                <a:solidFill>
                  <a:srgbClr val="1F497D">
                    <a:lumMod val="50000"/>
                  </a:srgbClr>
                </a:solidFill>
                <a:cs typeface="Calibri"/>
              </a:rPr>
              <a:t>obiettivi </a:t>
            </a:r>
            <a:r>
              <a:rPr lang="it-IT" sz="3200" b="1" spc="-5" dirty="0">
                <a:solidFill>
                  <a:srgbClr val="1F497D">
                    <a:lumMod val="50000"/>
                  </a:srgbClr>
                </a:solidFill>
                <a:cs typeface="Calibri"/>
              </a:rPr>
              <a:t>di </a:t>
            </a:r>
            <a:r>
              <a:rPr lang="it-IT" sz="3200" b="1" spc="-15" dirty="0">
                <a:solidFill>
                  <a:srgbClr val="1F497D">
                    <a:lumMod val="50000"/>
                  </a:srgbClr>
                </a:solidFill>
                <a:cs typeface="Calibri"/>
              </a:rPr>
              <a:t>apprendimento  </a:t>
            </a:r>
            <a:r>
              <a:rPr lang="it-IT" sz="3200" spc="-15" dirty="0">
                <a:solidFill>
                  <a:srgbClr val="1F497D">
                    <a:lumMod val="50000"/>
                  </a:srgbClr>
                </a:solidFill>
                <a:cs typeface="Calibri"/>
              </a:rPr>
              <a:t>secondo </a:t>
            </a:r>
            <a:r>
              <a:rPr lang="it-IT" sz="3200" b="1" spc="-5" dirty="0">
                <a:solidFill>
                  <a:srgbClr val="1F497D">
                    <a:lumMod val="50000"/>
                  </a:srgbClr>
                </a:solidFill>
                <a:cs typeface="Calibri"/>
              </a:rPr>
              <a:t>4</a:t>
            </a:r>
            <a:r>
              <a:rPr lang="it-IT" sz="3200" b="1" spc="20" dirty="0">
                <a:solidFill>
                  <a:srgbClr val="1F497D">
                    <a:lumMod val="50000"/>
                  </a:srgbClr>
                </a:solidFill>
                <a:cs typeface="Calibri"/>
              </a:rPr>
              <a:t> </a:t>
            </a:r>
            <a:r>
              <a:rPr lang="it-IT" sz="3200" b="1" spc="-5" dirty="0" smtClean="0">
                <a:solidFill>
                  <a:srgbClr val="1F497D">
                    <a:lumMod val="50000"/>
                  </a:srgbClr>
                </a:solidFill>
                <a:cs typeface="Calibri"/>
              </a:rPr>
              <a:t>dimensioni:</a:t>
            </a:r>
            <a:endParaRPr lang="it-IT" sz="3200" dirty="0">
              <a:solidFill>
                <a:srgbClr val="1F497D">
                  <a:lumMod val="50000"/>
                </a:srgbClr>
              </a:solidFill>
              <a:cs typeface="Calibri"/>
            </a:endParaRPr>
          </a:p>
        </p:txBody>
      </p:sp>
      <p:sp>
        <p:nvSpPr>
          <p:cNvPr id="10" name="Rettangolo 9"/>
          <p:cNvSpPr/>
          <p:nvPr/>
        </p:nvSpPr>
        <p:spPr>
          <a:xfrm rot="21062854">
            <a:off x="118441" y="2835655"/>
            <a:ext cx="4144098" cy="153888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AUTONOMIA</a:t>
            </a:r>
          </a:p>
          <a:p>
            <a:pPr algn="ctr"/>
            <a:r>
              <a:rPr lang="it-IT" sz="2000" b="1" spc="-15" dirty="0" smtClean="0">
                <a:solidFill>
                  <a:schemeClr val="accent6">
                    <a:lumMod val="75000"/>
                  </a:schemeClr>
                </a:solidFill>
                <a:cs typeface="Calibri"/>
              </a:rPr>
              <a:t>nel </a:t>
            </a:r>
            <a:r>
              <a:rPr lang="it-IT" sz="2000" b="1" spc="-5" dirty="0">
                <a:solidFill>
                  <a:schemeClr val="accent6">
                    <a:lumMod val="75000"/>
                  </a:schemeClr>
                </a:solidFill>
                <a:cs typeface="Calibri"/>
              </a:rPr>
              <a:t>manifestare l’apprendimento di uno specifico obiettivo</a:t>
            </a:r>
            <a:endParaRPr lang="it-IT" sz="5400" b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1" name="Rettangolo 10"/>
          <p:cNvSpPr/>
          <p:nvPr/>
        </p:nvSpPr>
        <p:spPr>
          <a:xfrm rot="886408">
            <a:off x="4339385" y="3026801"/>
            <a:ext cx="4317645" cy="123110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CONTINUITA’</a:t>
            </a:r>
          </a:p>
          <a:p>
            <a:pPr algn="ctr"/>
            <a:r>
              <a:rPr lang="it-IT" sz="2000" b="1" spc="-5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Calibri"/>
              </a:rPr>
              <a:t>nel </a:t>
            </a:r>
            <a:r>
              <a:rPr lang="it-IT" sz="2000" b="1" spc="-5" dirty="0">
                <a:solidFill>
                  <a:schemeClr val="tx2">
                    <a:lumMod val="60000"/>
                    <a:lumOff val="40000"/>
                  </a:schemeClr>
                </a:solidFill>
                <a:cs typeface="Calibri"/>
              </a:rPr>
              <a:t>manifestare </a:t>
            </a:r>
            <a:r>
              <a:rPr lang="it-IT" sz="2000" b="1" spc="-5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Calibri"/>
              </a:rPr>
              <a:t>l’apprendimento</a:t>
            </a:r>
            <a:endParaRPr lang="it-IT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12" name="Rettangolo 11"/>
          <p:cNvSpPr/>
          <p:nvPr/>
        </p:nvSpPr>
        <p:spPr>
          <a:xfrm rot="665219">
            <a:off x="58807" y="4754512"/>
            <a:ext cx="4263365" cy="219803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it-IT" sz="3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TIPOLOGIA </a:t>
            </a:r>
          </a:p>
          <a:p>
            <a:pPr algn="ctr"/>
            <a:r>
              <a:rPr lang="it-IT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DELLA SITUAZIONE</a:t>
            </a:r>
          </a:p>
          <a:p>
            <a:pPr marL="12700" lvl="0">
              <a:spcBef>
                <a:spcPts val="105"/>
              </a:spcBef>
              <a:buClr>
                <a:srgbClr val="D16248"/>
              </a:buClr>
              <a:buSzPct val="85000"/>
              <a:tabLst>
                <a:tab pos="286385" algn="l"/>
                <a:tab pos="287020" algn="l"/>
              </a:tabLst>
            </a:pPr>
            <a:r>
              <a:rPr lang="it-IT" sz="2000" spc="-10" dirty="0">
                <a:cs typeface="Calibri"/>
              </a:rPr>
              <a:t>in cui </a:t>
            </a:r>
            <a:r>
              <a:rPr lang="it-IT" sz="2000" spc="-20" dirty="0">
                <a:cs typeface="Calibri"/>
              </a:rPr>
              <a:t>l’alunno </a:t>
            </a:r>
            <a:r>
              <a:rPr lang="it-IT" sz="2000" spc="-15" dirty="0">
                <a:cs typeface="Calibri"/>
              </a:rPr>
              <a:t>mostra </a:t>
            </a:r>
            <a:r>
              <a:rPr lang="it-IT" sz="2000" dirty="0">
                <a:cs typeface="Calibri"/>
              </a:rPr>
              <a:t>di  </a:t>
            </a:r>
            <a:r>
              <a:rPr lang="it-IT" sz="2000" spc="-20" dirty="0">
                <a:cs typeface="Calibri"/>
              </a:rPr>
              <a:t>aver </a:t>
            </a:r>
            <a:r>
              <a:rPr lang="it-IT" sz="2000" spc="-5" dirty="0">
                <a:cs typeface="Calibri"/>
              </a:rPr>
              <a:t>raggiunto </a:t>
            </a:r>
            <a:r>
              <a:rPr lang="it-IT" sz="2000" spc="-20" dirty="0" smtClean="0">
                <a:cs typeface="Calibri"/>
              </a:rPr>
              <a:t>l’obiett</a:t>
            </a:r>
            <a:r>
              <a:rPr lang="it-IT" sz="2000" spc="-20" dirty="0" smtClean="0">
                <a:solidFill>
                  <a:prstClr val="black"/>
                </a:solidFill>
                <a:cs typeface="Calibri"/>
              </a:rPr>
              <a:t>ivo (NOTA/NON NOTA)</a:t>
            </a:r>
            <a:endParaRPr lang="it-IT" sz="2000" spc="-5" dirty="0">
              <a:solidFill>
                <a:prstClr val="black"/>
              </a:solidFill>
              <a:cs typeface="Calibri"/>
            </a:endParaRPr>
          </a:p>
          <a:p>
            <a:pPr algn="ctr"/>
            <a:endParaRPr lang="it-IT" sz="32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3714541" y="4687606"/>
            <a:ext cx="5567331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it-IT" sz="40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RISORSE MOBILITATE</a:t>
            </a:r>
          </a:p>
          <a:p>
            <a:pPr algn="ctr"/>
            <a:r>
              <a:rPr lang="it-IT" sz="2000" b="1" spc="-5" dirty="0">
                <a:solidFill>
                  <a:schemeClr val="accent4">
                    <a:lumMod val="75000"/>
                  </a:schemeClr>
                </a:solidFill>
                <a:cs typeface="Calibri"/>
              </a:rPr>
              <a:t>per </a:t>
            </a:r>
            <a:r>
              <a:rPr lang="it-IT" sz="2000" b="1" spc="-10" dirty="0">
                <a:solidFill>
                  <a:schemeClr val="accent4">
                    <a:lumMod val="75000"/>
                  </a:schemeClr>
                </a:solidFill>
                <a:cs typeface="Calibri"/>
              </a:rPr>
              <a:t>portare </a:t>
            </a:r>
            <a:r>
              <a:rPr lang="it-IT" sz="2000" b="1" dirty="0">
                <a:solidFill>
                  <a:schemeClr val="accent4">
                    <a:lumMod val="75000"/>
                  </a:schemeClr>
                </a:solidFill>
                <a:cs typeface="Calibri"/>
              </a:rPr>
              <a:t>a </a:t>
            </a:r>
            <a:r>
              <a:rPr lang="it-IT" sz="2000" b="1" spc="-5" dirty="0">
                <a:solidFill>
                  <a:schemeClr val="accent4">
                    <a:lumMod val="75000"/>
                  </a:schemeClr>
                </a:solidFill>
                <a:cs typeface="Calibri"/>
              </a:rPr>
              <a:t>termine </a:t>
            </a:r>
            <a:r>
              <a:rPr lang="it-IT" sz="2000" b="1" dirty="0">
                <a:solidFill>
                  <a:schemeClr val="accent4">
                    <a:lumMod val="75000"/>
                  </a:schemeClr>
                </a:solidFill>
                <a:cs typeface="Calibri"/>
              </a:rPr>
              <a:t>il </a:t>
            </a:r>
            <a:r>
              <a:rPr lang="it-IT" sz="2000" b="1" spc="-10" dirty="0" smtClean="0">
                <a:solidFill>
                  <a:schemeClr val="accent4">
                    <a:lumMod val="75000"/>
                  </a:schemeClr>
                </a:solidFill>
                <a:cs typeface="Calibri"/>
              </a:rPr>
              <a:t>compito (presentate dal docente o reperite spontaneamente dall’alunno).</a:t>
            </a:r>
            <a:endParaRPr lang="it-IT" sz="4000" b="1" cap="none" spc="0" dirty="0" smtClean="0">
              <a:ln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algn="ctr"/>
            <a:endParaRPr lang="it-IT" sz="40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2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33028" y="619722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879737"/>
      </p:ext>
    </p:extLst>
  </p:cSld>
  <p:clrMapOvr>
    <a:masterClrMapping/>
  </p:clrMapOvr>
  <p:transition spd="slow" advClick="0" advTm="10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500"/>
                            </p:stCondLst>
                            <p:childTnLst>
                              <p:par>
                                <p:cTn id="2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500"/>
                            </p:stCondLst>
                            <p:childTnLst>
                              <p:par>
                                <p:cTn id="30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500"/>
                            </p:stCondLst>
                            <p:childTnLst>
                              <p:par>
                                <p:cTn id="3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403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  <p:bldP spid="7" grpId="0"/>
      <p:bldP spid="10" grpId="0"/>
      <p:bldP spid="11" grpId="0"/>
      <p:bldP spid="12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275625" y="1268760"/>
            <a:ext cx="65527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3200" dirty="0" smtClean="0">
                <a:solidFill>
                  <a:prstClr val="black"/>
                </a:solidFill>
              </a:rPr>
              <a:t>I </a:t>
            </a:r>
            <a:r>
              <a:rPr lang="it-IT" sz="3200" dirty="0">
                <a:solidFill>
                  <a:prstClr val="black"/>
                </a:solidFill>
              </a:rPr>
              <a:t>docenti </a:t>
            </a:r>
            <a:r>
              <a:rPr lang="it-IT" sz="3200" dirty="0" smtClean="0">
                <a:solidFill>
                  <a:prstClr val="black"/>
                </a:solidFill>
              </a:rPr>
              <a:t>, </a:t>
            </a:r>
            <a:r>
              <a:rPr lang="it-IT" sz="3200" dirty="0" smtClean="0"/>
              <a:t>nell’ottica di una </a:t>
            </a:r>
            <a:r>
              <a:rPr lang="it-IT" sz="3200" dirty="0" smtClean="0">
                <a:solidFill>
                  <a:srgbClr val="FF0000"/>
                </a:solidFill>
              </a:rPr>
              <a:t>valutazione formativa</a:t>
            </a:r>
            <a:r>
              <a:rPr lang="it-IT" sz="3200" dirty="0" smtClean="0"/>
              <a:t> che punti ad acquisire informazioni utili anche per adattare l’insegnamento ai </a:t>
            </a:r>
            <a:r>
              <a:rPr lang="it-IT" sz="3200" b="1" dirty="0" smtClean="0">
                <a:solidFill>
                  <a:srgbClr val="FFC000"/>
                </a:solidFill>
              </a:rPr>
              <a:t>bisogni educativi</a:t>
            </a:r>
            <a:r>
              <a:rPr lang="it-IT" sz="3200" dirty="0" smtClean="0"/>
              <a:t> concreti degli alunni e ai loro </a:t>
            </a:r>
            <a:r>
              <a:rPr lang="it-IT" sz="3200" b="1" dirty="0" smtClean="0">
                <a:solidFill>
                  <a:srgbClr val="00B050"/>
                </a:solidFill>
              </a:rPr>
              <a:t>stili di apprendimento </a:t>
            </a:r>
            <a:r>
              <a:rPr lang="it-IT" sz="3200" dirty="0" smtClean="0"/>
              <a:t>, </a:t>
            </a:r>
            <a:r>
              <a:rPr lang="it-IT" sz="3200" dirty="0" smtClean="0">
                <a:solidFill>
                  <a:prstClr val="black"/>
                </a:solidFill>
              </a:rPr>
              <a:t>riconosceranno </a:t>
            </a:r>
            <a:r>
              <a:rPr lang="it-IT" sz="3200" dirty="0">
                <a:solidFill>
                  <a:prstClr val="black"/>
                </a:solidFill>
              </a:rPr>
              <a:t>per ciascuna </a:t>
            </a:r>
            <a:r>
              <a:rPr lang="it-IT" sz="3200" dirty="0" smtClean="0">
                <a:solidFill>
                  <a:prstClr val="black"/>
                </a:solidFill>
              </a:rPr>
              <a:t>disciplina il </a:t>
            </a:r>
            <a:r>
              <a:rPr lang="it-IT" sz="3200" b="1" dirty="0">
                <a:solidFill>
                  <a:schemeClr val="tx2">
                    <a:lumMod val="75000"/>
                  </a:schemeClr>
                </a:solidFill>
              </a:rPr>
              <a:t>livello </a:t>
            </a:r>
            <a:r>
              <a:rPr lang="it-IT" sz="3200" b="1" dirty="0" smtClean="0">
                <a:solidFill>
                  <a:schemeClr val="tx2">
                    <a:lumMod val="75000"/>
                  </a:schemeClr>
                </a:solidFill>
              </a:rPr>
              <a:t>raggiunto</a:t>
            </a:r>
            <a:r>
              <a:rPr lang="it-IT" sz="3200" dirty="0">
                <a:solidFill>
                  <a:prstClr val="black"/>
                </a:solidFill>
              </a:rPr>
              <a:t> </a:t>
            </a:r>
            <a:r>
              <a:rPr lang="it-IT" sz="3200" dirty="0" smtClean="0">
                <a:solidFill>
                  <a:prstClr val="black"/>
                </a:solidFill>
              </a:rPr>
              <a:t> dall’ alunno in  determinati </a:t>
            </a:r>
            <a:r>
              <a:rPr lang="it-IT" sz="3200" b="1" dirty="0" smtClean="0">
                <a:solidFill>
                  <a:schemeClr val="accent4">
                    <a:lumMod val="50000"/>
                  </a:schemeClr>
                </a:solidFill>
              </a:rPr>
              <a:t>obiettivi</a:t>
            </a:r>
            <a:r>
              <a:rPr lang="it-IT" sz="3200" dirty="0" smtClean="0">
                <a:solidFill>
                  <a:prstClr val="black"/>
                </a:solidFill>
              </a:rPr>
              <a:t>.</a:t>
            </a:r>
            <a:endParaRPr lang="it-IT" sz="3200" dirty="0"/>
          </a:p>
        </p:txBody>
      </p:sp>
      <p:sp>
        <p:nvSpPr>
          <p:cNvPr id="5" name="Rettangolo 4"/>
          <p:cNvSpPr/>
          <p:nvPr/>
        </p:nvSpPr>
        <p:spPr>
          <a:xfrm>
            <a:off x="2795231" y="188640"/>
            <a:ext cx="381642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>
              <a:spcBef>
                <a:spcPts val="100"/>
              </a:spcBef>
              <a:defRPr/>
            </a:pPr>
            <a:r>
              <a:rPr lang="it-IT" sz="4800" kern="0" spc="-5" dirty="0" smtClean="0">
                <a:solidFill>
                  <a:srgbClr val="FF0000"/>
                </a:solidFill>
              </a:rPr>
              <a:t>Come </a:t>
            </a:r>
            <a:r>
              <a:rPr lang="it-IT" sz="4800" kern="0" spc="-5" dirty="0">
                <a:solidFill>
                  <a:srgbClr val="FF0000"/>
                </a:solidFill>
              </a:rPr>
              <a:t>si</a:t>
            </a:r>
            <a:r>
              <a:rPr lang="it-IT" sz="4800" kern="0" spc="-70" dirty="0">
                <a:solidFill>
                  <a:srgbClr val="FF0000"/>
                </a:solidFill>
              </a:rPr>
              <a:t> </a:t>
            </a:r>
            <a:r>
              <a:rPr lang="it-IT" sz="4800" kern="0" spc="-25" dirty="0">
                <a:solidFill>
                  <a:srgbClr val="FF0000"/>
                </a:solidFill>
              </a:rPr>
              <a:t>valuta</a:t>
            </a:r>
            <a:endParaRPr lang="it-IT" sz="4800" kern="0" dirty="0">
              <a:solidFill>
                <a:srgbClr val="FF0000"/>
              </a:solidFill>
            </a:endParaRPr>
          </a:p>
        </p:txBody>
      </p:sp>
      <p:pic>
        <p:nvPicPr>
          <p:cNvPr id="2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66025" y="60212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314950"/>
      </p:ext>
    </p:extLst>
  </p:cSld>
  <p:clrMapOvr>
    <a:masterClrMapping/>
  </p:clrMapOvr>
  <p:transition spd="slow" advClick="0" advTm="15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50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691680" y="332656"/>
            <a:ext cx="597666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kumimoji="0" lang="it-IT" sz="2500" b="1" i="0" u="none" strike="noStrike" kern="0" cap="none" spc="-13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/>
              </a:rPr>
              <a:t>LIVELLI </a:t>
            </a:r>
            <a:r>
              <a:rPr kumimoji="0" lang="it-IT" sz="2500" b="1" i="0" u="none" strike="noStrike" kern="0" cap="none" spc="-135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/>
              </a:rPr>
              <a:t>DI</a:t>
            </a:r>
            <a:r>
              <a:rPr kumimoji="0" lang="it-IT" sz="2500" b="1" i="0" u="none" strike="noStrike" kern="0" cap="none" spc="-25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/>
              </a:rPr>
              <a:t> </a:t>
            </a:r>
            <a:r>
              <a:rPr kumimoji="0" lang="it-IT" sz="2500" b="1" i="0" u="none" strike="noStrike" kern="0" cap="none" spc="-114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/>
              </a:rPr>
              <a:t>APPRENDIMENTO</a:t>
            </a:r>
            <a:endParaRPr kumimoji="0" lang="it-IT" sz="18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4" y="1120523"/>
            <a:ext cx="63976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5276727"/>
            <a:ext cx="933450" cy="156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62966"/>
            <a:ext cx="573087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7188"/>
            <a:ext cx="579437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ttangolo 7"/>
          <p:cNvSpPr/>
          <p:nvPr/>
        </p:nvSpPr>
        <p:spPr>
          <a:xfrm>
            <a:off x="183032" y="2421646"/>
            <a:ext cx="8995992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83870" marR="5080" lvl="0" algn="just">
              <a:lnSpc>
                <a:spcPct val="114999"/>
              </a:lnSpc>
            </a:pPr>
            <a:r>
              <a:rPr lang="it-IT" b="1" spc="105" dirty="0" smtClean="0">
                <a:solidFill>
                  <a:schemeClr val="accent2">
                    <a:lumMod val="75000"/>
                  </a:schemeClr>
                </a:solidFill>
                <a:latin typeface="Book Antiqua"/>
                <a:cs typeface="Book Antiqua"/>
              </a:rPr>
              <a:t>BASE</a:t>
            </a:r>
            <a:r>
              <a:rPr lang="it-IT" b="1" spc="105" dirty="0" smtClean="0">
                <a:solidFill>
                  <a:prstClr val="black"/>
                </a:solidFill>
                <a:latin typeface="Book Antiqua"/>
                <a:cs typeface="Book Antiqua"/>
              </a:rPr>
              <a:t> - </a:t>
            </a:r>
            <a:r>
              <a:rPr lang="it-IT" spc="105" dirty="0" smtClean="0">
                <a:solidFill>
                  <a:prstClr val="black"/>
                </a:solidFill>
                <a:latin typeface="Book Antiqua"/>
                <a:cs typeface="Book Antiqua"/>
              </a:rPr>
              <a:t>L’alunno</a:t>
            </a:r>
            <a:r>
              <a:rPr lang="it-IT" spc="-25" dirty="0" smtClean="0">
                <a:solidFill>
                  <a:prstClr val="black"/>
                </a:solidFill>
                <a:latin typeface="Book Antiqua"/>
                <a:cs typeface="Book Antiqua"/>
              </a:rPr>
              <a:t> </a:t>
            </a:r>
            <a:r>
              <a:rPr lang="it-IT" spc="105" dirty="0">
                <a:solidFill>
                  <a:prstClr val="black"/>
                </a:solidFill>
                <a:latin typeface="Book Antiqua"/>
                <a:cs typeface="Book Antiqua"/>
              </a:rPr>
              <a:t>porta</a:t>
            </a:r>
            <a:r>
              <a:rPr lang="it-IT" spc="-20" dirty="0">
                <a:solidFill>
                  <a:prstClr val="black"/>
                </a:solidFill>
                <a:latin typeface="Book Antiqua"/>
                <a:cs typeface="Book Antiqua"/>
              </a:rPr>
              <a:t> </a:t>
            </a:r>
            <a:r>
              <a:rPr lang="it-IT" spc="105" dirty="0">
                <a:solidFill>
                  <a:prstClr val="black"/>
                </a:solidFill>
                <a:latin typeface="Book Antiqua"/>
                <a:cs typeface="Book Antiqua"/>
              </a:rPr>
              <a:t>a</a:t>
            </a:r>
            <a:r>
              <a:rPr lang="it-IT" spc="-25" dirty="0">
                <a:solidFill>
                  <a:prstClr val="black"/>
                </a:solidFill>
                <a:latin typeface="Book Antiqua"/>
                <a:cs typeface="Book Antiqua"/>
              </a:rPr>
              <a:t> </a:t>
            </a:r>
            <a:r>
              <a:rPr lang="it-IT" spc="130" dirty="0">
                <a:solidFill>
                  <a:prstClr val="black"/>
                </a:solidFill>
                <a:latin typeface="Book Antiqua"/>
                <a:cs typeface="Book Antiqua"/>
              </a:rPr>
              <a:t>termine</a:t>
            </a:r>
            <a:r>
              <a:rPr lang="it-IT" spc="-20" dirty="0">
                <a:solidFill>
                  <a:prstClr val="black"/>
                </a:solidFill>
                <a:latin typeface="Book Antiqua"/>
                <a:cs typeface="Book Antiqua"/>
              </a:rPr>
              <a:t> </a:t>
            </a:r>
            <a:r>
              <a:rPr lang="it-IT" spc="110" dirty="0">
                <a:solidFill>
                  <a:prstClr val="black"/>
                </a:solidFill>
                <a:latin typeface="Book Antiqua"/>
                <a:cs typeface="Book Antiqua"/>
              </a:rPr>
              <a:t>compiti</a:t>
            </a:r>
            <a:r>
              <a:rPr lang="it-IT" spc="-25" dirty="0">
                <a:solidFill>
                  <a:prstClr val="black"/>
                </a:solidFill>
                <a:latin typeface="Book Antiqua"/>
                <a:cs typeface="Book Antiqua"/>
              </a:rPr>
              <a:t> </a:t>
            </a:r>
            <a:r>
              <a:rPr lang="it-IT" spc="110" dirty="0">
                <a:solidFill>
                  <a:prstClr val="black"/>
                </a:solidFill>
                <a:latin typeface="Book Antiqua"/>
                <a:cs typeface="Book Antiqua"/>
              </a:rPr>
              <a:t>solo</a:t>
            </a:r>
            <a:r>
              <a:rPr lang="it-IT" spc="-20" dirty="0">
                <a:solidFill>
                  <a:prstClr val="black"/>
                </a:solidFill>
                <a:latin typeface="Book Antiqua"/>
                <a:cs typeface="Book Antiqua"/>
              </a:rPr>
              <a:t> </a:t>
            </a:r>
            <a:r>
              <a:rPr lang="it-IT" spc="110" dirty="0">
                <a:solidFill>
                  <a:prstClr val="black"/>
                </a:solidFill>
                <a:latin typeface="Book Antiqua"/>
                <a:cs typeface="Book Antiqua"/>
              </a:rPr>
              <a:t>in</a:t>
            </a:r>
            <a:r>
              <a:rPr lang="it-IT" spc="-25" dirty="0">
                <a:solidFill>
                  <a:prstClr val="black"/>
                </a:solidFill>
                <a:latin typeface="Book Antiqua"/>
                <a:cs typeface="Book Antiqua"/>
              </a:rPr>
              <a:t> </a:t>
            </a:r>
            <a:r>
              <a:rPr lang="it-IT" spc="100" dirty="0">
                <a:solidFill>
                  <a:prstClr val="black"/>
                </a:solidFill>
                <a:latin typeface="Book Antiqua"/>
                <a:cs typeface="Book Antiqua"/>
              </a:rPr>
              <a:t>situazioni</a:t>
            </a:r>
            <a:r>
              <a:rPr lang="it-IT" spc="-20" dirty="0">
                <a:solidFill>
                  <a:prstClr val="black"/>
                </a:solidFill>
                <a:latin typeface="Book Antiqua"/>
                <a:cs typeface="Book Antiqua"/>
              </a:rPr>
              <a:t> </a:t>
            </a:r>
            <a:r>
              <a:rPr lang="it-IT" spc="130" dirty="0">
                <a:solidFill>
                  <a:prstClr val="black"/>
                </a:solidFill>
                <a:latin typeface="Book Antiqua"/>
                <a:cs typeface="Book Antiqua"/>
              </a:rPr>
              <a:t>note</a:t>
            </a:r>
            <a:r>
              <a:rPr lang="it-IT" spc="-25" dirty="0">
                <a:solidFill>
                  <a:prstClr val="black"/>
                </a:solidFill>
                <a:latin typeface="Book Antiqua"/>
                <a:cs typeface="Book Antiqua"/>
              </a:rPr>
              <a:t> </a:t>
            </a:r>
            <a:r>
              <a:rPr lang="it-IT" spc="114" dirty="0">
                <a:solidFill>
                  <a:prstClr val="black"/>
                </a:solidFill>
                <a:latin typeface="Book Antiqua"/>
                <a:cs typeface="Book Antiqua"/>
              </a:rPr>
              <a:t>e</a:t>
            </a:r>
            <a:r>
              <a:rPr lang="it-IT" spc="-20" dirty="0">
                <a:solidFill>
                  <a:prstClr val="black"/>
                </a:solidFill>
                <a:latin typeface="Book Antiqua"/>
                <a:cs typeface="Book Antiqua"/>
              </a:rPr>
              <a:t> </a:t>
            </a:r>
            <a:r>
              <a:rPr lang="it-IT" spc="90" dirty="0">
                <a:solidFill>
                  <a:prstClr val="black"/>
                </a:solidFill>
                <a:latin typeface="Book Antiqua"/>
                <a:cs typeface="Book Antiqua"/>
              </a:rPr>
              <a:t>utilizzando  </a:t>
            </a:r>
            <a:r>
              <a:rPr lang="it-IT" spc="95" dirty="0">
                <a:solidFill>
                  <a:prstClr val="black"/>
                </a:solidFill>
                <a:latin typeface="Book Antiqua"/>
                <a:cs typeface="Book Antiqua"/>
              </a:rPr>
              <a:t>le</a:t>
            </a:r>
            <a:r>
              <a:rPr lang="it-IT" spc="-25" dirty="0">
                <a:solidFill>
                  <a:prstClr val="black"/>
                </a:solidFill>
                <a:latin typeface="Book Antiqua"/>
                <a:cs typeface="Book Antiqua"/>
              </a:rPr>
              <a:t> </a:t>
            </a:r>
            <a:r>
              <a:rPr lang="it-IT" spc="114" dirty="0">
                <a:solidFill>
                  <a:prstClr val="black"/>
                </a:solidFill>
                <a:latin typeface="Book Antiqua"/>
                <a:cs typeface="Book Antiqua"/>
              </a:rPr>
              <a:t>risorse</a:t>
            </a:r>
            <a:r>
              <a:rPr lang="it-IT" spc="-20" dirty="0">
                <a:solidFill>
                  <a:prstClr val="black"/>
                </a:solidFill>
                <a:latin typeface="Book Antiqua"/>
                <a:cs typeface="Book Antiqua"/>
              </a:rPr>
              <a:t> </a:t>
            </a:r>
            <a:r>
              <a:rPr lang="it-IT" spc="114" dirty="0">
                <a:solidFill>
                  <a:prstClr val="black"/>
                </a:solidFill>
                <a:latin typeface="Book Antiqua"/>
                <a:cs typeface="Book Antiqua"/>
              </a:rPr>
              <a:t>fornite</a:t>
            </a:r>
            <a:r>
              <a:rPr lang="it-IT" spc="-20" dirty="0">
                <a:solidFill>
                  <a:prstClr val="black"/>
                </a:solidFill>
                <a:latin typeface="Book Antiqua"/>
                <a:cs typeface="Book Antiqua"/>
              </a:rPr>
              <a:t> </a:t>
            </a:r>
            <a:r>
              <a:rPr lang="it-IT" spc="65" dirty="0">
                <a:solidFill>
                  <a:prstClr val="black"/>
                </a:solidFill>
                <a:latin typeface="Book Antiqua"/>
                <a:cs typeface="Book Antiqua"/>
              </a:rPr>
              <a:t>dal</a:t>
            </a:r>
            <a:r>
              <a:rPr lang="it-IT" spc="-20" dirty="0">
                <a:solidFill>
                  <a:prstClr val="black"/>
                </a:solidFill>
                <a:latin typeface="Book Antiqua"/>
                <a:cs typeface="Book Antiqua"/>
              </a:rPr>
              <a:t> </a:t>
            </a:r>
            <a:r>
              <a:rPr lang="it-IT" spc="110" dirty="0">
                <a:solidFill>
                  <a:prstClr val="black"/>
                </a:solidFill>
                <a:latin typeface="Book Antiqua"/>
                <a:cs typeface="Book Antiqua"/>
              </a:rPr>
              <a:t>docente</a:t>
            </a:r>
            <a:r>
              <a:rPr lang="it-IT" spc="-20" dirty="0">
                <a:solidFill>
                  <a:prstClr val="black"/>
                </a:solidFill>
                <a:latin typeface="Book Antiqua"/>
                <a:cs typeface="Book Antiqua"/>
              </a:rPr>
              <a:t> </a:t>
            </a:r>
            <a:r>
              <a:rPr lang="it-IT" spc="110" dirty="0">
                <a:solidFill>
                  <a:prstClr val="black"/>
                </a:solidFill>
                <a:latin typeface="Book Antiqua"/>
                <a:cs typeface="Book Antiqua"/>
              </a:rPr>
              <a:t>sia</a:t>
            </a:r>
            <a:r>
              <a:rPr lang="it-IT" spc="-20" dirty="0">
                <a:solidFill>
                  <a:prstClr val="black"/>
                </a:solidFill>
                <a:latin typeface="Book Antiqua"/>
                <a:cs typeface="Book Antiqua"/>
              </a:rPr>
              <a:t> </a:t>
            </a:r>
            <a:r>
              <a:rPr lang="it-IT" spc="110" dirty="0">
                <a:solidFill>
                  <a:prstClr val="black"/>
                </a:solidFill>
                <a:latin typeface="Book Antiqua"/>
                <a:cs typeface="Book Antiqua"/>
              </a:rPr>
              <a:t>in</a:t>
            </a:r>
            <a:r>
              <a:rPr lang="it-IT" spc="-20" dirty="0">
                <a:solidFill>
                  <a:prstClr val="black"/>
                </a:solidFill>
                <a:latin typeface="Book Antiqua"/>
                <a:cs typeface="Book Antiqua"/>
              </a:rPr>
              <a:t> </a:t>
            </a:r>
            <a:r>
              <a:rPr lang="it-IT" spc="110" dirty="0">
                <a:solidFill>
                  <a:prstClr val="black"/>
                </a:solidFill>
                <a:latin typeface="Book Antiqua"/>
                <a:cs typeface="Book Antiqua"/>
              </a:rPr>
              <a:t>modo</a:t>
            </a:r>
            <a:r>
              <a:rPr lang="it-IT" spc="-20" dirty="0">
                <a:solidFill>
                  <a:prstClr val="black"/>
                </a:solidFill>
                <a:latin typeface="Book Antiqua"/>
                <a:cs typeface="Book Antiqua"/>
              </a:rPr>
              <a:t> </a:t>
            </a:r>
            <a:r>
              <a:rPr lang="it-IT" spc="120" dirty="0">
                <a:solidFill>
                  <a:prstClr val="black"/>
                </a:solidFill>
                <a:latin typeface="Book Antiqua"/>
                <a:cs typeface="Book Antiqua"/>
              </a:rPr>
              <a:t>autonomo</a:t>
            </a:r>
            <a:r>
              <a:rPr lang="it-IT" spc="-20" dirty="0">
                <a:solidFill>
                  <a:prstClr val="black"/>
                </a:solidFill>
                <a:latin typeface="Book Antiqua"/>
                <a:cs typeface="Book Antiqua"/>
              </a:rPr>
              <a:t> </a:t>
            </a:r>
            <a:r>
              <a:rPr lang="it-IT" spc="155" dirty="0">
                <a:solidFill>
                  <a:prstClr val="black"/>
                </a:solidFill>
                <a:latin typeface="Book Antiqua"/>
                <a:cs typeface="Book Antiqua"/>
              </a:rPr>
              <a:t>ma</a:t>
            </a:r>
            <a:r>
              <a:rPr lang="it-IT" spc="-20" dirty="0">
                <a:solidFill>
                  <a:prstClr val="black"/>
                </a:solidFill>
                <a:latin typeface="Book Antiqua"/>
                <a:cs typeface="Book Antiqua"/>
              </a:rPr>
              <a:t> </a:t>
            </a:r>
            <a:r>
              <a:rPr lang="it-IT" spc="105" dirty="0">
                <a:solidFill>
                  <a:prstClr val="black"/>
                </a:solidFill>
                <a:latin typeface="Book Antiqua"/>
                <a:cs typeface="Book Antiqua"/>
              </a:rPr>
              <a:t>discontinuo,  </a:t>
            </a:r>
            <a:r>
              <a:rPr lang="it-IT" spc="110" dirty="0">
                <a:solidFill>
                  <a:prstClr val="black"/>
                </a:solidFill>
                <a:latin typeface="Book Antiqua"/>
                <a:cs typeface="Book Antiqua"/>
              </a:rPr>
              <a:t>sia</a:t>
            </a:r>
            <a:r>
              <a:rPr lang="it-IT" spc="-30" dirty="0">
                <a:solidFill>
                  <a:prstClr val="black"/>
                </a:solidFill>
                <a:latin typeface="Book Antiqua"/>
                <a:cs typeface="Book Antiqua"/>
              </a:rPr>
              <a:t> </a:t>
            </a:r>
            <a:r>
              <a:rPr lang="it-IT" spc="110" dirty="0">
                <a:solidFill>
                  <a:prstClr val="black"/>
                </a:solidFill>
                <a:latin typeface="Book Antiqua"/>
                <a:cs typeface="Book Antiqua"/>
              </a:rPr>
              <a:t>in</a:t>
            </a:r>
            <a:r>
              <a:rPr lang="it-IT" spc="-25" dirty="0">
                <a:solidFill>
                  <a:prstClr val="black"/>
                </a:solidFill>
                <a:latin typeface="Book Antiqua"/>
                <a:cs typeface="Book Antiqua"/>
              </a:rPr>
              <a:t> </a:t>
            </a:r>
            <a:r>
              <a:rPr lang="it-IT" spc="110" dirty="0">
                <a:solidFill>
                  <a:prstClr val="black"/>
                </a:solidFill>
                <a:latin typeface="Book Antiqua"/>
                <a:cs typeface="Book Antiqua"/>
              </a:rPr>
              <a:t>modo</a:t>
            </a:r>
            <a:r>
              <a:rPr lang="it-IT" spc="-25" dirty="0">
                <a:solidFill>
                  <a:prstClr val="black"/>
                </a:solidFill>
                <a:latin typeface="Book Antiqua"/>
                <a:cs typeface="Book Antiqua"/>
              </a:rPr>
              <a:t> </a:t>
            </a:r>
            <a:r>
              <a:rPr lang="it-IT" spc="135" dirty="0">
                <a:solidFill>
                  <a:prstClr val="black"/>
                </a:solidFill>
                <a:latin typeface="Book Antiqua"/>
                <a:cs typeface="Book Antiqua"/>
              </a:rPr>
              <a:t>non</a:t>
            </a:r>
            <a:r>
              <a:rPr lang="it-IT" spc="-25" dirty="0">
                <a:solidFill>
                  <a:prstClr val="black"/>
                </a:solidFill>
                <a:latin typeface="Book Antiqua"/>
                <a:cs typeface="Book Antiqua"/>
              </a:rPr>
              <a:t> </a:t>
            </a:r>
            <a:r>
              <a:rPr lang="it-IT" spc="125" dirty="0">
                <a:solidFill>
                  <a:prstClr val="black"/>
                </a:solidFill>
                <a:latin typeface="Book Antiqua"/>
                <a:cs typeface="Book Antiqua"/>
              </a:rPr>
              <a:t>autonomo,</a:t>
            </a:r>
            <a:r>
              <a:rPr lang="it-IT" spc="-25" dirty="0">
                <a:solidFill>
                  <a:prstClr val="black"/>
                </a:solidFill>
                <a:latin typeface="Book Antiqua"/>
                <a:cs typeface="Book Antiqua"/>
              </a:rPr>
              <a:t> </a:t>
            </a:r>
            <a:r>
              <a:rPr lang="it-IT" spc="155" dirty="0">
                <a:solidFill>
                  <a:prstClr val="black"/>
                </a:solidFill>
                <a:latin typeface="Book Antiqua"/>
                <a:cs typeface="Book Antiqua"/>
              </a:rPr>
              <a:t>ma</a:t>
            </a:r>
            <a:r>
              <a:rPr lang="it-IT" spc="-30" dirty="0">
                <a:solidFill>
                  <a:prstClr val="black"/>
                </a:solidFill>
                <a:latin typeface="Book Antiqua"/>
                <a:cs typeface="Book Antiqua"/>
              </a:rPr>
              <a:t> </a:t>
            </a:r>
            <a:r>
              <a:rPr lang="it-IT" spc="125" dirty="0">
                <a:solidFill>
                  <a:prstClr val="black"/>
                </a:solidFill>
                <a:latin typeface="Book Antiqua"/>
                <a:cs typeface="Book Antiqua"/>
              </a:rPr>
              <a:t>con</a:t>
            </a:r>
            <a:r>
              <a:rPr lang="it-IT" spc="-25" dirty="0">
                <a:solidFill>
                  <a:prstClr val="black"/>
                </a:solidFill>
                <a:latin typeface="Book Antiqua"/>
                <a:cs typeface="Book Antiqua"/>
              </a:rPr>
              <a:t> </a:t>
            </a:r>
            <a:r>
              <a:rPr lang="it-IT" spc="105" dirty="0">
                <a:solidFill>
                  <a:prstClr val="black"/>
                </a:solidFill>
                <a:latin typeface="Book Antiqua"/>
                <a:cs typeface="Book Antiqua"/>
              </a:rPr>
              <a:t>continuità.</a:t>
            </a:r>
            <a:endParaRPr lang="it-IT" dirty="0">
              <a:solidFill>
                <a:prstClr val="black"/>
              </a:solidFill>
              <a:latin typeface="Book Antiqua"/>
              <a:cs typeface="Book Antiqua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271584" y="3789040"/>
            <a:ext cx="8903919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4975" marR="5080" lvl="0" algn="just">
              <a:lnSpc>
                <a:spcPct val="114999"/>
              </a:lnSpc>
            </a:pPr>
            <a:r>
              <a:rPr lang="it-IT" b="1" spc="105" dirty="0" smtClean="0">
                <a:solidFill>
                  <a:schemeClr val="accent2">
                    <a:lumMod val="75000"/>
                  </a:schemeClr>
                </a:solidFill>
                <a:latin typeface="Book Antiqua"/>
                <a:cs typeface="Book Antiqua"/>
              </a:rPr>
              <a:t>INTERMEDIO</a:t>
            </a:r>
            <a:r>
              <a:rPr lang="it-IT" b="1" spc="105" dirty="0" smtClean="0">
                <a:solidFill>
                  <a:prstClr val="black"/>
                </a:solidFill>
                <a:latin typeface="Book Antiqua"/>
                <a:cs typeface="Book Antiqua"/>
              </a:rPr>
              <a:t> - </a:t>
            </a:r>
            <a:r>
              <a:rPr lang="it-IT" spc="105" dirty="0" smtClean="0">
                <a:solidFill>
                  <a:prstClr val="black"/>
                </a:solidFill>
                <a:latin typeface="Book Antiqua"/>
                <a:cs typeface="Book Antiqua"/>
              </a:rPr>
              <a:t>L’alunno</a:t>
            </a:r>
            <a:r>
              <a:rPr lang="it-IT" spc="15" dirty="0" smtClean="0">
                <a:solidFill>
                  <a:prstClr val="black"/>
                </a:solidFill>
                <a:latin typeface="Book Antiqua"/>
                <a:cs typeface="Book Antiqua"/>
              </a:rPr>
              <a:t> </a:t>
            </a:r>
            <a:r>
              <a:rPr lang="it-IT" spc="105" dirty="0">
                <a:solidFill>
                  <a:prstClr val="black"/>
                </a:solidFill>
                <a:latin typeface="Book Antiqua"/>
                <a:cs typeface="Book Antiqua"/>
              </a:rPr>
              <a:t>porta</a:t>
            </a:r>
            <a:r>
              <a:rPr lang="it-IT" spc="20" dirty="0">
                <a:solidFill>
                  <a:prstClr val="black"/>
                </a:solidFill>
                <a:latin typeface="Book Antiqua"/>
                <a:cs typeface="Book Antiqua"/>
              </a:rPr>
              <a:t> </a:t>
            </a:r>
            <a:r>
              <a:rPr lang="it-IT" spc="105" dirty="0">
                <a:solidFill>
                  <a:prstClr val="black"/>
                </a:solidFill>
                <a:latin typeface="Book Antiqua"/>
                <a:cs typeface="Book Antiqua"/>
              </a:rPr>
              <a:t>a</a:t>
            </a:r>
            <a:r>
              <a:rPr lang="it-IT" spc="20" dirty="0">
                <a:solidFill>
                  <a:prstClr val="black"/>
                </a:solidFill>
                <a:latin typeface="Book Antiqua"/>
                <a:cs typeface="Book Antiqua"/>
              </a:rPr>
              <a:t> </a:t>
            </a:r>
            <a:r>
              <a:rPr lang="it-IT" spc="130" dirty="0">
                <a:solidFill>
                  <a:prstClr val="black"/>
                </a:solidFill>
                <a:latin typeface="Book Antiqua"/>
                <a:cs typeface="Book Antiqua"/>
              </a:rPr>
              <a:t>termine</a:t>
            </a:r>
            <a:r>
              <a:rPr lang="it-IT" spc="20" dirty="0">
                <a:solidFill>
                  <a:prstClr val="black"/>
                </a:solidFill>
                <a:latin typeface="Book Antiqua"/>
                <a:cs typeface="Book Antiqua"/>
              </a:rPr>
              <a:t> </a:t>
            </a:r>
            <a:r>
              <a:rPr lang="it-IT" spc="110" dirty="0">
                <a:solidFill>
                  <a:prstClr val="black"/>
                </a:solidFill>
                <a:latin typeface="Book Antiqua"/>
                <a:cs typeface="Book Antiqua"/>
              </a:rPr>
              <a:t>compiti</a:t>
            </a:r>
            <a:r>
              <a:rPr lang="it-IT" spc="20" dirty="0">
                <a:solidFill>
                  <a:prstClr val="black"/>
                </a:solidFill>
                <a:latin typeface="Book Antiqua"/>
                <a:cs typeface="Book Antiqua"/>
              </a:rPr>
              <a:t> </a:t>
            </a:r>
            <a:r>
              <a:rPr lang="it-IT" spc="110" dirty="0">
                <a:solidFill>
                  <a:prstClr val="black"/>
                </a:solidFill>
                <a:latin typeface="Book Antiqua"/>
                <a:cs typeface="Book Antiqua"/>
              </a:rPr>
              <a:t>in</a:t>
            </a:r>
            <a:r>
              <a:rPr lang="it-IT" spc="15" dirty="0">
                <a:solidFill>
                  <a:prstClr val="black"/>
                </a:solidFill>
                <a:latin typeface="Book Antiqua"/>
                <a:cs typeface="Book Antiqua"/>
              </a:rPr>
              <a:t> </a:t>
            </a:r>
            <a:r>
              <a:rPr lang="it-IT" spc="100" dirty="0">
                <a:solidFill>
                  <a:prstClr val="black"/>
                </a:solidFill>
                <a:latin typeface="Book Antiqua"/>
                <a:cs typeface="Book Antiqua"/>
              </a:rPr>
              <a:t>situazioni</a:t>
            </a:r>
            <a:r>
              <a:rPr lang="it-IT" spc="20" dirty="0">
                <a:solidFill>
                  <a:prstClr val="black"/>
                </a:solidFill>
                <a:latin typeface="Book Antiqua"/>
                <a:cs typeface="Book Antiqua"/>
              </a:rPr>
              <a:t> </a:t>
            </a:r>
            <a:r>
              <a:rPr lang="it-IT" spc="130" dirty="0">
                <a:solidFill>
                  <a:prstClr val="black"/>
                </a:solidFill>
                <a:latin typeface="Book Antiqua"/>
                <a:cs typeface="Book Antiqua"/>
              </a:rPr>
              <a:t>note</a:t>
            </a:r>
            <a:r>
              <a:rPr lang="it-IT" spc="20" dirty="0">
                <a:solidFill>
                  <a:prstClr val="black"/>
                </a:solidFill>
                <a:latin typeface="Book Antiqua"/>
                <a:cs typeface="Book Antiqua"/>
              </a:rPr>
              <a:t> </a:t>
            </a:r>
            <a:r>
              <a:rPr lang="it-IT" spc="110" dirty="0">
                <a:solidFill>
                  <a:prstClr val="black"/>
                </a:solidFill>
                <a:latin typeface="Book Antiqua"/>
                <a:cs typeface="Book Antiqua"/>
              </a:rPr>
              <a:t>in</a:t>
            </a:r>
            <a:r>
              <a:rPr lang="it-IT" spc="20" dirty="0">
                <a:solidFill>
                  <a:prstClr val="black"/>
                </a:solidFill>
                <a:latin typeface="Book Antiqua"/>
                <a:cs typeface="Book Antiqua"/>
              </a:rPr>
              <a:t> </a:t>
            </a:r>
            <a:r>
              <a:rPr lang="it-IT" spc="110" dirty="0">
                <a:solidFill>
                  <a:prstClr val="black"/>
                </a:solidFill>
                <a:latin typeface="Book Antiqua"/>
                <a:cs typeface="Book Antiqua"/>
              </a:rPr>
              <a:t>modo</a:t>
            </a:r>
            <a:r>
              <a:rPr lang="it-IT" spc="20" dirty="0">
                <a:solidFill>
                  <a:prstClr val="black"/>
                </a:solidFill>
                <a:latin typeface="Book Antiqua"/>
                <a:cs typeface="Book Antiqua"/>
              </a:rPr>
              <a:t> </a:t>
            </a:r>
            <a:r>
              <a:rPr lang="it-IT" spc="120" dirty="0">
                <a:solidFill>
                  <a:prstClr val="black"/>
                </a:solidFill>
                <a:latin typeface="Book Antiqua"/>
                <a:cs typeface="Book Antiqua"/>
              </a:rPr>
              <a:t>autonomo</a:t>
            </a:r>
            <a:r>
              <a:rPr lang="it-IT" spc="15" dirty="0">
                <a:solidFill>
                  <a:prstClr val="black"/>
                </a:solidFill>
                <a:latin typeface="Book Antiqua"/>
                <a:cs typeface="Book Antiqua"/>
              </a:rPr>
              <a:t> </a:t>
            </a:r>
            <a:r>
              <a:rPr lang="it-IT" spc="114" dirty="0">
                <a:solidFill>
                  <a:prstClr val="black"/>
                </a:solidFill>
                <a:latin typeface="Book Antiqua"/>
                <a:cs typeface="Book Antiqua"/>
              </a:rPr>
              <a:t>e  </a:t>
            </a:r>
            <a:r>
              <a:rPr lang="it-IT" spc="120" dirty="0">
                <a:solidFill>
                  <a:prstClr val="black"/>
                </a:solidFill>
                <a:latin typeface="Book Antiqua"/>
                <a:cs typeface="Book Antiqua"/>
              </a:rPr>
              <a:t>continuo; </a:t>
            </a:r>
            <a:r>
              <a:rPr lang="it-IT" spc="90" dirty="0">
                <a:solidFill>
                  <a:prstClr val="black"/>
                </a:solidFill>
                <a:latin typeface="Book Antiqua"/>
                <a:cs typeface="Book Antiqua"/>
              </a:rPr>
              <a:t>risolve </a:t>
            </a:r>
            <a:r>
              <a:rPr lang="it-IT" spc="110" dirty="0">
                <a:solidFill>
                  <a:prstClr val="black"/>
                </a:solidFill>
                <a:latin typeface="Book Antiqua"/>
                <a:cs typeface="Book Antiqua"/>
              </a:rPr>
              <a:t>compiti in </a:t>
            </a:r>
            <a:r>
              <a:rPr lang="it-IT" spc="100" dirty="0">
                <a:solidFill>
                  <a:prstClr val="black"/>
                </a:solidFill>
                <a:latin typeface="Book Antiqua"/>
                <a:cs typeface="Book Antiqua"/>
              </a:rPr>
              <a:t>situazioni </a:t>
            </a:r>
            <a:r>
              <a:rPr lang="it-IT" spc="135" dirty="0">
                <a:solidFill>
                  <a:prstClr val="black"/>
                </a:solidFill>
                <a:latin typeface="Book Antiqua"/>
                <a:cs typeface="Book Antiqua"/>
              </a:rPr>
              <a:t>non </a:t>
            </a:r>
            <a:r>
              <a:rPr lang="it-IT" spc="130" dirty="0">
                <a:solidFill>
                  <a:prstClr val="black"/>
                </a:solidFill>
                <a:latin typeface="Book Antiqua"/>
                <a:cs typeface="Book Antiqua"/>
              </a:rPr>
              <a:t>note </a:t>
            </a:r>
            <a:r>
              <a:rPr lang="it-IT" spc="90" dirty="0">
                <a:solidFill>
                  <a:prstClr val="black"/>
                </a:solidFill>
                <a:latin typeface="Book Antiqua"/>
                <a:cs typeface="Book Antiqua"/>
              </a:rPr>
              <a:t>utilizzando </a:t>
            </a:r>
            <a:r>
              <a:rPr lang="it-IT" spc="95" dirty="0">
                <a:solidFill>
                  <a:prstClr val="black"/>
                </a:solidFill>
                <a:latin typeface="Book Antiqua"/>
                <a:cs typeface="Book Antiqua"/>
              </a:rPr>
              <a:t>le </a:t>
            </a:r>
            <a:r>
              <a:rPr lang="it-IT" spc="114" dirty="0">
                <a:solidFill>
                  <a:prstClr val="black"/>
                </a:solidFill>
                <a:latin typeface="Book Antiqua"/>
                <a:cs typeface="Book Antiqua"/>
              </a:rPr>
              <a:t>risorse  fornite </a:t>
            </a:r>
            <a:r>
              <a:rPr lang="it-IT" spc="65" dirty="0">
                <a:solidFill>
                  <a:prstClr val="black"/>
                </a:solidFill>
                <a:latin typeface="Book Antiqua"/>
                <a:cs typeface="Book Antiqua"/>
              </a:rPr>
              <a:t>dal </a:t>
            </a:r>
            <a:r>
              <a:rPr lang="it-IT" spc="110" dirty="0">
                <a:solidFill>
                  <a:prstClr val="black"/>
                </a:solidFill>
                <a:latin typeface="Book Antiqua"/>
                <a:cs typeface="Book Antiqua"/>
              </a:rPr>
              <a:t>docente o </a:t>
            </a:r>
            <a:r>
              <a:rPr lang="it-IT" spc="105" dirty="0">
                <a:solidFill>
                  <a:prstClr val="black"/>
                </a:solidFill>
                <a:latin typeface="Book Antiqua"/>
                <a:cs typeface="Book Antiqua"/>
              </a:rPr>
              <a:t>reperite </a:t>
            </a:r>
            <a:r>
              <a:rPr lang="it-IT" spc="100" dirty="0">
                <a:solidFill>
                  <a:prstClr val="black"/>
                </a:solidFill>
                <a:latin typeface="Book Antiqua"/>
                <a:cs typeface="Book Antiqua"/>
              </a:rPr>
              <a:t>altrove, </a:t>
            </a:r>
            <a:r>
              <a:rPr lang="it-IT" spc="125" dirty="0">
                <a:solidFill>
                  <a:prstClr val="black"/>
                </a:solidFill>
                <a:latin typeface="Book Antiqua"/>
                <a:cs typeface="Book Antiqua"/>
              </a:rPr>
              <a:t>anche </a:t>
            </a:r>
            <a:r>
              <a:rPr lang="it-IT" spc="130" dirty="0">
                <a:solidFill>
                  <a:prstClr val="black"/>
                </a:solidFill>
                <a:latin typeface="Book Antiqua"/>
                <a:cs typeface="Book Antiqua"/>
              </a:rPr>
              <a:t>se </a:t>
            </a:r>
            <a:r>
              <a:rPr lang="it-IT" spc="110" dirty="0">
                <a:solidFill>
                  <a:prstClr val="black"/>
                </a:solidFill>
                <a:latin typeface="Book Antiqua"/>
                <a:cs typeface="Book Antiqua"/>
              </a:rPr>
              <a:t>in modo </a:t>
            </a:r>
            <a:r>
              <a:rPr lang="it-IT" spc="105" dirty="0">
                <a:solidFill>
                  <a:prstClr val="black"/>
                </a:solidFill>
                <a:latin typeface="Book Antiqua"/>
                <a:cs typeface="Book Antiqua"/>
              </a:rPr>
              <a:t>discontinuo </a:t>
            </a:r>
            <a:r>
              <a:rPr lang="it-IT" spc="114" dirty="0">
                <a:solidFill>
                  <a:prstClr val="black"/>
                </a:solidFill>
                <a:latin typeface="Book Antiqua"/>
                <a:cs typeface="Book Antiqua"/>
              </a:rPr>
              <a:t>e  </a:t>
            </a:r>
            <a:r>
              <a:rPr lang="it-IT" spc="135" dirty="0">
                <a:solidFill>
                  <a:prstClr val="black"/>
                </a:solidFill>
                <a:latin typeface="Book Antiqua"/>
                <a:cs typeface="Book Antiqua"/>
              </a:rPr>
              <a:t>non </a:t>
            </a:r>
            <a:r>
              <a:rPr lang="it-IT" spc="70" dirty="0">
                <a:solidFill>
                  <a:prstClr val="black"/>
                </a:solidFill>
                <a:latin typeface="Book Antiqua"/>
                <a:cs typeface="Book Antiqua"/>
              </a:rPr>
              <a:t>del </a:t>
            </a:r>
            <a:r>
              <a:rPr lang="it-IT" spc="120" dirty="0">
                <a:solidFill>
                  <a:prstClr val="black"/>
                </a:solidFill>
                <a:latin typeface="Book Antiqua"/>
                <a:cs typeface="Book Antiqua"/>
              </a:rPr>
              <a:t>tutto</a:t>
            </a:r>
            <a:r>
              <a:rPr lang="it-IT" spc="-285" dirty="0">
                <a:solidFill>
                  <a:prstClr val="black"/>
                </a:solidFill>
                <a:latin typeface="Book Antiqua"/>
                <a:cs typeface="Book Antiqua"/>
              </a:rPr>
              <a:t> </a:t>
            </a:r>
            <a:r>
              <a:rPr lang="it-IT" spc="110" dirty="0">
                <a:solidFill>
                  <a:prstClr val="black"/>
                </a:solidFill>
                <a:latin typeface="Book Antiqua"/>
                <a:cs typeface="Book Antiqua"/>
              </a:rPr>
              <a:t>autonomo.</a:t>
            </a:r>
            <a:endParaRPr lang="it-IT" dirty="0">
              <a:solidFill>
                <a:prstClr val="black"/>
              </a:solidFill>
              <a:latin typeface="Book Antiqua"/>
              <a:cs typeface="Book Antiqua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199213" y="1268760"/>
            <a:ext cx="8911469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6095" marR="5080" lvl="0">
              <a:lnSpc>
                <a:spcPct val="114999"/>
              </a:lnSpc>
            </a:pPr>
            <a:r>
              <a:rPr lang="it-IT" b="1" spc="105" dirty="0" smtClean="0">
                <a:solidFill>
                  <a:schemeClr val="accent2">
                    <a:lumMod val="75000"/>
                  </a:schemeClr>
                </a:solidFill>
                <a:latin typeface="Book Antiqua"/>
                <a:cs typeface="Book Antiqua"/>
              </a:rPr>
              <a:t>IN VIA DI PRIMA ACQUISIZIONE </a:t>
            </a:r>
            <a:r>
              <a:rPr lang="it-IT" b="1" spc="105" dirty="0" smtClean="0">
                <a:solidFill>
                  <a:prstClr val="black"/>
                </a:solidFill>
                <a:latin typeface="Book Antiqua"/>
                <a:cs typeface="Book Antiqua"/>
              </a:rPr>
              <a:t>- </a:t>
            </a:r>
            <a:r>
              <a:rPr lang="it-IT" spc="105" dirty="0" smtClean="0">
                <a:solidFill>
                  <a:prstClr val="black"/>
                </a:solidFill>
                <a:latin typeface="Book Antiqua"/>
                <a:cs typeface="Book Antiqua"/>
              </a:rPr>
              <a:t>L’alunno</a:t>
            </a:r>
            <a:r>
              <a:rPr lang="it-IT" spc="-25" dirty="0" smtClean="0">
                <a:solidFill>
                  <a:prstClr val="black"/>
                </a:solidFill>
                <a:latin typeface="Book Antiqua"/>
                <a:cs typeface="Book Antiqua"/>
              </a:rPr>
              <a:t> </a:t>
            </a:r>
            <a:r>
              <a:rPr lang="it-IT" spc="105" dirty="0">
                <a:solidFill>
                  <a:prstClr val="black"/>
                </a:solidFill>
                <a:latin typeface="Book Antiqua"/>
                <a:cs typeface="Book Antiqua"/>
              </a:rPr>
              <a:t>porta</a:t>
            </a:r>
            <a:r>
              <a:rPr lang="it-IT" spc="-20" dirty="0">
                <a:solidFill>
                  <a:prstClr val="black"/>
                </a:solidFill>
                <a:latin typeface="Book Antiqua"/>
                <a:cs typeface="Book Antiqua"/>
              </a:rPr>
              <a:t> </a:t>
            </a:r>
            <a:r>
              <a:rPr lang="it-IT" spc="105" dirty="0">
                <a:solidFill>
                  <a:prstClr val="black"/>
                </a:solidFill>
                <a:latin typeface="Book Antiqua"/>
                <a:cs typeface="Book Antiqua"/>
              </a:rPr>
              <a:t>a</a:t>
            </a:r>
            <a:r>
              <a:rPr lang="it-IT" spc="-20" dirty="0">
                <a:solidFill>
                  <a:prstClr val="black"/>
                </a:solidFill>
                <a:latin typeface="Book Antiqua"/>
                <a:cs typeface="Book Antiqua"/>
              </a:rPr>
              <a:t> </a:t>
            </a:r>
            <a:r>
              <a:rPr lang="it-IT" spc="130" dirty="0">
                <a:solidFill>
                  <a:prstClr val="black"/>
                </a:solidFill>
                <a:latin typeface="Book Antiqua"/>
                <a:cs typeface="Book Antiqua"/>
              </a:rPr>
              <a:t>termine</a:t>
            </a:r>
            <a:r>
              <a:rPr lang="it-IT" spc="-20" dirty="0">
                <a:solidFill>
                  <a:prstClr val="black"/>
                </a:solidFill>
                <a:latin typeface="Book Antiqua"/>
                <a:cs typeface="Book Antiqua"/>
              </a:rPr>
              <a:t> </a:t>
            </a:r>
            <a:r>
              <a:rPr lang="it-IT" spc="110" dirty="0">
                <a:solidFill>
                  <a:prstClr val="black"/>
                </a:solidFill>
                <a:latin typeface="Book Antiqua"/>
                <a:cs typeface="Book Antiqua"/>
              </a:rPr>
              <a:t>compiti</a:t>
            </a:r>
            <a:r>
              <a:rPr lang="it-IT" spc="-20" dirty="0">
                <a:solidFill>
                  <a:prstClr val="black"/>
                </a:solidFill>
                <a:latin typeface="Book Antiqua"/>
                <a:cs typeface="Book Antiqua"/>
              </a:rPr>
              <a:t> </a:t>
            </a:r>
            <a:r>
              <a:rPr lang="it-IT" spc="110" dirty="0">
                <a:solidFill>
                  <a:prstClr val="black"/>
                </a:solidFill>
                <a:latin typeface="Book Antiqua"/>
                <a:cs typeface="Book Antiqua"/>
              </a:rPr>
              <a:t>solo</a:t>
            </a:r>
            <a:r>
              <a:rPr lang="it-IT" spc="-20" dirty="0">
                <a:solidFill>
                  <a:prstClr val="black"/>
                </a:solidFill>
                <a:latin typeface="Book Antiqua"/>
                <a:cs typeface="Book Antiqua"/>
              </a:rPr>
              <a:t> </a:t>
            </a:r>
            <a:r>
              <a:rPr lang="it-IT" spc="110" dirty="0">
                <a:solidFill>
                  <a:prstClr val="black"/>
                </a:solidFill>
                <a:latin typeface="Book Antiqua"/>
                <a:cs typeface="Book Antiqua"/>
              </a:rPr>
              <a:t>in</a:t>
            </a:r>
            <a:r>
              <a:rPr lang="it-IT" spc="-20" dirty="0">
                <a:solidFill>
                  <a:prstClr val="black"/>
                </a:solidFill>
                <a:latin typeface="Book Antiqua"/>
                <a:cs typeface="Book Antiqua"/>
              </a:rPr>
              <a:t> </a:t>
            </a:r>
            <a:r>
              <a:rPr lang="it-IT" spc="100" dirty="0">
                <a:solidFill>
                  <a:prstClr val="black"/>
                </a:solidFill>
                <a:latin typeface="Book Antiqua"/>
                <a:cs typeface="Book Antiqua"/>
              </a:rPr>
              <a:t>situazioni</a:t>
            </a:r>
            <a:r>
              <a:rPr lang="it-IT" spc="-20" dirty="0">
                <a:solidFill>
                  <a:prstClr val="black"/>
                </a:solidFill>
                <a:latin typeface="Book Antiqua"/>
                <a:cs typeface="Book Antiqua"/>
              </a:rPr>
              <a:t> </a:t>
            </a:r>
            <a:r>
              <a:rPr lang="it-IT" spc="130" dirty="0">
                <a:solidFill>
                  <a:prstClr val="black"/>
                </a:solidFill>
                <a:latin typeface="Book Antiqua"/>
                <a:cs typeface="Book Antiqua"/>
              </a:rPr>
              <a:t>note</a:t>
            </a:r>
            <a:r>
              <a:rPr lang="it-IT" spc="-20" dirty="0">
                <a:solidFill>
                  <a:prstClr val="black"/>
                </a:solidFill>
                <a:latin typeface="Book Antiqua"/>
                <a:cs typeface="Book Antiqua"/>
              </a:rPr>
              <a:t> </a:t>
            </a:r>
            <a:r>
              <a:rPr lang="it-IT" spc="114" dirty="0">
                <a:solidFill>
                  <a:prstClr val="black"/>
                </a:solidFill>
                <a:latin typeface="Book Antiqua"/>
                <a:cs typeface="Book Antiqua"/>
              </a:rPr>
              <a:t>e</a:t>
            </a:r>
            <a:r>
              <a:rPr lang="it-IT" spc="-20" dirty="0">
                <a:solidFill>
                  <a:prstClr val="black"/>
                </a:solidFill>
                <a:latin typeface="Book Antiqua"/>
                <a:cs typeface="Book Antiqua"/>
              </a:rPr>
              <a:t> </a:t>
            </a:r>
            <a:r>
              <a:rPr lang="it-IT" spc="120" dirty="0">
                <a:solidFill>
                  <a:prstClr val="black"/>
                </a:solidFill>
                <a:latin typeface="Book Antiqua"/>
                <a:cs typeface="Book Antiqua"/>
              </a:rPr>
              <a:t>unicamente  </a:t>
            </a:r>
            <a:r>
              <a:rPr lang="it-IT" spc="125" dirty="0">
                <a:solidFill>
                  <a:prstClr val="black"/>
                </a:solidFill>
                <a:latin typeface="Book Antiqua"/>
                <a:cs typeface="Book Antiqua"/>
              </a:rPr>
              <a:t>con</a:t>
            </a:r>
            <a:r>
              <a:rPr lang="it-IT" spc="-25" dirty="0">
                <a:solidFill>
                  <a:prstClr val="black"/>
                </a:solidFill>
                <a:latin typeface="Book Antiqua"/>
                <a:cs typeface="Book Antiqua"/>
              </a:rPr>
              <a:t> </a:t>
            </a:r>
            <a:r>
              <a:rPr lang="it-IT" spc="75" dirty="0">
                <a:solidFill>
                  <a:prstClr val="black"/>
                </a:solidFill>
                <a:latin typeface="Book Antiqua"/>
                <a:cs typeface="Book Antiqua"/>
              </a:rPr>
              <a:t>il</a:t>
            </a:r>
            <a:r>
              <a:rPr lang="it-IT" spc="-25" dirty="0">
                <a:solidFill>
                  <a:prstClr val="black"/>
                </a:solidFill>
                <a:latin typeface="Book Antiqua"/>
                <a:cs typeface="Book Antiqua"/>
              </a:rPr>
              <a:t> </a:t>
            </a:r>
            <a:r>
              <a:rPr lang="it-IT" spc="95" dirty="0">
                <a:solidFill>
                  <a:prstClr val="black"/>
                </a:solidFill>
                <a:latin typeface="Book Antiqua"/>
                <a:cs typeface="Book Antiqua"/>
              </a:rPr>
              <a:t>supporto</a:t>
            </a:r>
            <a:r>
              <a:rPr lang="it-IT" spc="-25" dirty="0">
                <a:solidFill>
                  <a:prstClr val="black"/>
                </a:solidFill>
                <a:latin typeface="Book Antiqua"/>
                <a:cs typeface="Book Antiqua"/>
              </a:rPr>
              <a:t> </a:t>
            </a:r>
            <a:r>
              <a:rPr lang="it-IT" spc="70" dirty="0">
                <a:solidFill>
                  <a:prstClr val="black"/>
                </a:solidFill>
                <a:latin typeface="Book Antiqua"/>
                <a:cs typeface="Book Antiqua"/>
              </a:rPr>
              <a:t>del</a:t>
            </a:r>
            <a:r>
              <a:rPr lang="it-IT" spc="-25" dirty="0">
                <a:solidFill>
                  <a:prstClr val="black"/>
                </a:solidFill>
                <a:latin typeface="Book Antiqua"/>
                <a:cs typeface="Book Antiqua"/>
              </a:rPr>
              <a:t> </a:t>
            </a:r>
            <a:r>
              <a:rPr lang="it-IT" spc="110" dirty="0">
                <a:solidFill>
                  <a:prstClr val="black"/>
                </a:solidFill>
                <a:latin typeface="Book Antiqua"/>
                <a:cs typeface="Book Antiqua"/>
              </a:rPr>
              <a:t>docente</a:t>
            </a:r>
            <a:r>
              <a:rPr lang="it-IT" spc="-25" dirty="0">
                <a:solidFill>
                  <a:prstClr val="black"/>
                </a:solidFill>
                <a:latin typeface="Book Antiqua"/>
                <a:cs typeface="Book Antiqua"/>
              </a:rPr>
              <a:t> </a:t>
            </a:r>
            <a:r>
              <a:rPr lang="it-IT" spc="114" dirty="0">
                <a:solidFill>
                  <a:prstClr val="black"/>
                </a:solidFill>
                <a:latin typeface="Book Antiqua"/>
                <a:cs typeface="Book Antiqua"/>
              </a:rPr>
              <a:t>e</a:t>
            </a:r>
            <a:r>
              <a:rPr lang="it-IT" spc="-25" dirty="0">
                <a:solidFill>
                  <a:prstClr val="black"/>
                </a:solidFill>
                <a:latin typeface="Book Antiqua"/>
                <a:cs typeface="Book Antiqua"/>
              </a:rPr>
              <a:t> </a:t>
            </a:r>
            <a:r>
              <a:rPr lang="it-IT" spc="45" dirty="0">
                <a:solidFill>
                  <a:prstClr val="black"/>
                </a:solidFill>
                <a:latin typeface="Book Antiqua"/>
                <a:cs typeface="Book Antiqua"/>
              </a:rPr>
              <a:t>di</a:t>
            </a:r>
            <a:r>
              <a:rPr lang="it-IT" spc="-25" dirty="0">
                <a:solidFill>
                  <a:prstClr val="black"/>
                </a:solidFill>
                <a:latin typeface="Book Antiqua"/>
                <a:cs typeface="Book Antiqua"/>
              </a:rPr>
              <a:t> </a:t>
            </a:r>
            <a:r>
              <a:rPr lang="it-IT" spc="114" dirty="0">
                <a:solidFill>
                  <a:prstClr val="black"/>
                </a:solidFill>
                <a:latin typeface="Book Antiqua"/>
                <a:cs typeface="Book Antiqua"/>
              </a:rPr>
              <a:t>risorse</a:t>
            </a:r>
            <a:r>
              <a:rPr lang="it-IT" spc="-25" dirty="0">
                <a:solidFill>
                  <a:prstClr val="black"/>
                </a:solidFill>
                <a:latin typeface="Book Antiqua"/>
                <a:cs typeface="Book Antiqua"/>
              </a:rPr>
              <a:t> </a:t>
            </a:r>
            <a:r>
              <a:rPr lang="it-IT" spc="114" dirty="0">
                <a:solidFill>
                  <a:prstClr val="black"/>
                </a:solidFill>
                <a:latin typeface="Book Antiqua"/>
                <a:cs typeface="Book Antiqua"/>
              </a:rPr>
              <a:t>fornite</a:t>
            </a:r>
            <a:r>
              <a:rPr lang="it-IT" spc="-25" dirty="0">
                <a:solidFill>
                  <a:prstClr val="black"/>
                </a:solidFill>
                <a:latin typeface="Book Antiqua"/>
                <a:cs typeface="Book Antiqua"/>
              </a:rPr>
              <a:t> </a:t>
            </a:r>
            <a:r>
              <a:rPr lang="it-IT" spc="110" dirty="0">
                <a:solidFill>
                  <a:prstClr val="black"/>
                </a:solidFill>
                <a:latin typeface="Book Antiqua"/>
                <a:cs typeface="Book Antiqua"/>
              </a:rPr>
              <a:t>appositamente.</a:t>
            </a:r>
            <a:endParaRPr lang="it-IT" dirty="0">
              <a:solidFill>
                <a:prstClr val="black"/>
              </a:solidFill>
              <a:latin typeface="Book Antiqua"/>
              <a:cs typeface="Book Antiqua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755577" y="5661248"/>
            <a:ext cx="8388424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lvl="0" algn="just">
              <a:lnSpc>
                <a:spcPct val="114999"/>
              </a:lnSpc>
            </a:pPr>
            <a:r>
              <a:rPr lang="it-IT" b="1" spc="105" dirty="0" smtClean="0">
                <a:solidFill>
                  <a:schemeClr val="accent2">
                    <a:lumMod val="75000"/>
                  </a:schemeClr>
                </a:solidFill>
                <a:latin typeface="Book Antiqua"/>
                <a:cs typeface="Book Antiqua"/>
              </a:rPr>
              <a:t>AVANZATO</a:t>
            </a:r>
            <a:r>
              <a:rPr lang="it-IT" b="1" spc="105" dirty="0" smtClean="0">
                <a:solidFill>
                  <a:prstClr val="black"/>
                </a:solidFill>
                <a:latin typeface="Book Antiqua"/>
                <a:cs typeface="Book Antiqua"/>
              </a:rPr>
              <a:t> -</a:t>
            </a:r>
            <a:r>
              <a:rPr lang="it-IT" spc="105" dirty="0" smtClean="0">
                <a:solidFill>
                  <a:prstClr val="black"/>
                </a:solidFill>
                <a:latin typeface="Book Antiqua"/>
                <a:cs typeface="Book Antiqua"/>
              </a:rPr>
              <a:t> L’alunno </a:t>
            </a:r>
            <a:r>
              <a:rPr lang="it-IT" spc="105" dirty="0">
                <a:solidFill>
                  <a:prstClr val="black"/>
                </a:solidFill>
                <a:latin typeface="Book Antiqua"/>
                <a:cs typeface="Book Antiqua"/>
              </a:rPr>
              <a:t>porta a </a:t>
            </a:r>
            <a:r>
              <a:rPr lang="it-IT" spc="130" dirty="0">
                <a:solidFill>
                  <a:prstClr val="black"/>
                </a:solidFill>
                <a:latin typeface="Book Antiqua"/>
                <a:cs typeface="Book Antiqua"/>
              </a:rPr>
              <a:t>termine </a:t>
            </a:r>
            <a:r>
              <a:rPr lang="it-IT" spc="110" dirty="0">
                <a:solidFill>
                  <a:prstClr val="black"/>
                </a:solidFill>
                <a:latin typeface="Book Antiqua"/>
                <a:cs typeface="Book Antiqua"/>
              </a:rPr>
              <a:t>compiti in </a:t>
            </a:r>
            <a:r>
              <a:rPr lang="it-IT" spc="100" dirty="0">
                <a:solidFill>
                  <a:prstClr val="black"/>
                </a:solidFill>
                <a:latin typeface="Book Antiqua"/>
                <a:cs typeface="Book Antiqua"/>
              </a:rPr>
              <a:t>situazioni </a:t>
            </a:r>
            <a:r>
              <a:rPr lang="it-IT" spc="130" dirty="0">
                <a:solidFill>
                  <a:prstClr val="black"/>
                </a:solidFill>
                <a:latin typeface="Book Antiqua"/>
                <a:cs typeface="Book Antiqua"/>
              </a:rPr>
              <a:t>note </a:t>
            </a:r>
            <a:r>
              <a:rPr lang="it-IT" spc="114" dirty="0">
                <a:solidFill>
                  <a:prstClr val="black"/>
                </a:solidFill>
                <a:latin typeface="Book Antiqua"/>
                <a:cs typeface="Book Antiqua"/>
              </a:rPr>
              <a:t>e </a:t>
            </a:r>
            <a:r>
              <a:rPr lang="it-IT" spc="135" dirty="0">
                <a:solidFill>
                  <a:prstClr val="black"/>
                </a:solidFill>
                <a:latin typeface="Book Antiqua"/>
                <a:cs typeface="Book Antiqua"/>
              </a:rPr>
              <a:t>non note,  </a:t>
            </a:r>
            <a:r>
              <a:rPr lang="it-IT" spc="105" dirty="0">
                <a:solidFill>
                  <a:prstClr val="black"/>
                </a:solidFill>
                <a:latin typeface="Book Antiqua"/>
                <a:cs typeface="Book Antiqua"/>
              </a:rPr>
              <a:t>mobilitando </a:t>
            </a:r>
            <a:r>
              <a:rPr lang="it-IT" spc="100" dirty="0">
                <a:solidFill>
                  <a:prstClr val="black"/>
                </a:solidFill>
                <a:latin typeface="Book Antiqua"/>
                <a:cs typeface="Book Antiqua"/>
              </a:rPr>
              <a:t>una </a:t>
            </a:r>
            <a:r>
              <a:rPr lang="it-IT" spc="95" dirty="0">
                <a:solidFill>
                  <a:prstClr val="black"/>
                </a:solidFill>
                <a:latin typeface="Book Antiqua"/>
                <a:cs typeface="Book Antiqua"/>
              </a:rPr>
              <a:t>varietà </a:t>
            </a:r>
            <a:r>
              <a:rPr lang="it-IT" spc="45" dirty="0">
                <a:solidFill>
                  <a:prstClr val="black"/>
                </a:solidFill>
                <a:latin typeface="Book Antiqua"/>
                <a:cs typeface="Book Antiqua"/>
              </a:rPr>
              <a:t>di </a:t>
            </a:r>
            <a:r>
              <a:rPr lang="it-IT" spc="114" dirty="0">
                <a:solidFill>
                  <a:prstClr val="black"/>
                </a:solidFill>
                <a:latin typeface="Book Antiqua"/>
                <a:cs typeface="Book Antiqua"/>
              </a:rPr>
              <a:t>risorse </a:t>
            </a:r>
            <a:r>
              <a:rPr lang="it-IT" spc="110" dirty="0">
                <a:solidFill>
                  <a:prstClr val="black"/>
                </a:solidFill>
                <a:latin typeface="Book Antiqua"/>
                <a:cs typeface="Book Antiqua"/>
              </a:rPr>
              <a:t>sia </a:t>
            </a:r>
            <a:r>
              <a:rPr lang="it-IT" spc="114" dirty="0">
                <a:solidFill>
                  <a:prstClr val="black"/>
                </a:solidFill>
                <a:latin typeface="Book Antiqua"/>
                <a:cs typeface="Book Antiqua"/>
              </a:rPr>
              <a:t>fornite </a:t>
            </a:r>
            <a:r>
              <a:rPr lang="it-IT" spc="65" dirty="0">
                <a:solidFill>
                  <a:prstClr val="black"/>
                </a:solidFill>
                <a:latin typeface="Book Antiqua"/>
                <a:cs typeface="Book Antiqua"/>
              </a:rPr>
              <a:t>dal </a:t>
            </a:r>
            <a:r>
              <a:rPr lang="it-IT" spc="110" dirty="0">
                <a:solidFill>
                  <a:prstClr val="black"/>
                </a:solidFill>
                <a:latin typeface="Book Antiqua"/>
                <a:cs typeface="Book Antiqua"/>
              </a:rPr>
              <a:t>docente sia </a:t>
            </a:r>
            <a:r>
              <a:rPr lang="it-IT" spc="105" dirty="0">
                <a:solidFill>
                  <a:prstClr val="black"/>
                </a:solidFill>
                <a:latin typeface="Book Antiqua"/>
                <a:cs typeface="Book Antiqua"/>
              </a:rPr>
              <a:t>reperite  </a:t>
            </a:r>
            <a:r>
              <a:rPr lang="it-IT" spc="100" dirty="0">
                <a:solidFill>
                  <a:prstClr val="black"/>
                </a:solidFill>
                <a:latin typeface="Book Antiqua"/>
                <a:cs typeface="Book Antiqua"/>
              </a:rPr>
              <a:t>altrove,</a:t>
            </a:r>
            <a:r>
              <a:rPr lang="it-IT" spc="-30" dirty="0">
                <a:solidFill>
                  <a:prstClr val="black"/>
                </a:solidFill>
                <a:latin typeface="Book Antiqua"/>
                <a:cs typeface="Book Antiqua"/>
              </a:rPr>
              <a:t> </a:t>
            </a:r>
            <a:r>
              <a:rPr lang="it-IT" spc="110" dirty="0">
                <a:solidFill>
                  <a:prstClr val="black"/>
                </a:solidFill>
                <a:latin typeface="Book Antiqua"/>
                <a:cs typeface="Book Antiqua"/>
              </a:rPr>
              <a:t>in</a:t>
            </a:r>
            <a:r>
              <a:rPr lang="it-IT" spc="-25" dirty="0">
                <a:solidFill>
                  <a:prstClr val="black"/>
                </a:solidFill>
                <a:latin typeface="Book Antiqua"/>
                <a:cs typeface="Book Antiqua"/>
              </a:rPr>
              <a:t> </a:t>
            </a:r>
            <a:r>
              <a:rPr lang="it-IT" spc="110" dirty="0">
                <a:solidFill>
                  <a:prstClr val="black"/>
                </a:solidFill>
                <a:latin typeface="Book Antiqua"/>
                <a:cs typeface="Book Antiqua"/>
              </a:rPr>
              <a:t>modo</a:t>
            </a:r>
            <a:r>
              <a:rPr lang="it-IT" spc="-25" dirty="0">
                <a:solidFill>
                  <a:prstClr val="black"/>
                </a:solidFill>
                <a:latin typeface="Book Antiqua"/>
                <a:cs typeface="Book Antiqua"/>
              </a:rPr>
              <a:t> </a:t>
            </a:r>
            <a:r>
              <a:rPr lang="it-IT" spc="120" dirty="0">
                <a:solidFill>
                  <a:prstClr val="black"/>
                </a:solidFill>
                <a:latin typeface="Book Antiqua"/>
                <a:cs typeface="Book Antiqua"/>
              </a:rPr>
              <a:t>autonomo</a:t>
            </a:r>
            <a:r>
              <a:rPr lang="it-IT" spc="-25" dirty="0">
                <a:solidFill>
                  <a:prstClr val="black"/>
                </a:solidFill>
                <a:latin typeface="Book Antiqua"/>
                <a:cs typeface="Book Antiqua"/>
              </a:rPr>
              <a:t> </a:t>
            </a:r>
            <a:r>
              <a:rPr lang="it-IT" spc="114" dirty="0">
                <a:solidFill>
                  <a:prstClr val="black"/>
                </a:solidFill>
                <a:latin typeface="Book Antiqua"/>
                <a:cs typeface="Book Antiqua"/>
              </a:rPr>
              <a:t>e</a:t>
            </a:r>
            <a:r>
              <a:rPr lang="it-IT" spc="-25" dirty="0">
                <a:solidFill>
                  <a:prstClr val="black"/>
                </a:solidFill>
                <a:latin typeface="Book Antiqua"/>
                <a:cs typeface="Book Antiqua"/>
              </a:rPr>
              <a:t> </a:t>
            </a:r>
            <a:r>
              <a:rPr lang="it-IT" spc="125" dirty="0">
                <a:solidFill>
                  <a:prstClr val="black"/>
                </a:solidFill>
                <a:latin typeface="Book Antiqua"/>
                <a:cs typeface="Book Antiqua"/>
              </a:rPr>
              <a:t>con</a:t>
            </a:r>
            <a:r>
              <a:rPr lang="it-IT" spc="-25" dirty="0">
                <a:solidFill>
                  <a:prstClr val="black"/>
                </a:solidFill>
                <a:latin typeface="Book Antiqua"/>
                <a:cs typeface="Book Antiqua"/>
              </a:rPr>
              <a:t> </a:t>
            </a:r>
            <a:r>
              <a:rPr lang="it-IT" spc="105" dirty="0">
                <a:solidFill>
                  <a:prstClr val="black"/>
                </a:solidFill>
                <a:latin typeface="Book Antiqua"/>
                <a:cs typeface="Book Antiqua"/>
              </a:rPr>
              <a:t>continuità.</a:t>
            </a:r>
            <a:endParaRPr lang="it-IT" dirty="0">
              <a:solidFill>
                <a:prstClr val="black"/>
              </a:solidFill>
              <a:latin typeface="Book Antiqua"/>
              <a:cs typeface="Book Antiqua"/>
            </a:endParaRPr>
          </a:p>
        </p:txBody>
      </p:sp>
      <p:pic>
        <p:nvPicPr>
          <p:cNvPr id="2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00287" y="26638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198154"/>
      </p:ext>
    </p:extLst>
  </p:cSld>
  <p:clrMapOvr>
    <a:masterClrMapping/>
  </p:clrMapOvr>
  <p:transition spd="slow" advClick="0" advTm="30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000"/>
                            </p:stCondLst>
                            <p:childTnLst>
                              <p:par>
                                <p:cTn id="4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6868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900"/>
            <a:ext cx="9144000" cy="668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5536" y="56612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133222"/>
      </p:ext>
    </p:extLst>
  </p:cSld>
  <p:clrMapOvr>
    <a:masterClrMapping/>
  </p:clrMapOvr>
  <p:transition spd="slow" advClick="0" advTm="20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739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-26822" y="3140968"/>
            <a:ext cx="917082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500" b="1" i="0" u="none" strike="noStrike" kern="0" cap="none" spc="-13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/>
              </a:rPr>
              <a:t>VALUTAZIONE ALUNNI </a:t>
            </a:r>
            <a:r>
              <a:rPr kumimoji="0" lang="it-IT" sz="2500" b="1" i="0" u="none" strike="noStrike" kern="0" cap="none" spc="-155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/>
              </a:rPr>
              <a:t>CON </a:t>
            </a:r>
            <a:r>
              <a:rPr kumimoji="0" lang="it-IT" sz="2500" b="1" i="0" u="none" strike="noStrike" kern="0" cap="none" spc="-12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/>
              </a:rPr>
              <a:t>DISTURBI  SPECIFICI </a:t>
            </a:r>
            <a:r>
              <a:rPr kumimoji="0" lang="it-IT" sz="2500" b="1" i="0" u="none" strike="noStrike" kern="0" cap="none" spc="-135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/>
              </a:rPr>
              <a:t>DI</a:t>
            </a:r>
            <a:r>
              <a:rPr kumimoji="0" lang="it-IT" sz="2500" b="1" i="0" u="none" strike="noStrike" kern="0" cap="none" spc="15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/>
              </a:rPr>
              <a:t> </a:t>
            </a:r>
            <a:r>
              <a:rPr kumimoji="0" lang="it-IT" sz="2500" b="1" i="0" u="none" strike="noStrike" kern="0" cap="none" spc="-114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/>
              </a:rPr>
              <a:t>APPRENDIMENTO</a:t>
            </a:r>
            <a:endParaRPr kumimoji="0" lang="it-IT" sz="18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0" y="332656"/>
            <a:ext cx="903649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500" b="1" i="0" u="none" strike="noStrike" kern="0" cap="none" spc="-13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/>
              </a:rPr>
              <a:t>VALUTAZIONE ALUNNI </a:t>
            </a:r>
            <a:r>
              <a:rPr kumimoji="0" lang="it-IT" sz="2500" b="1" i="0" u="none" strike="noStrike" kern="0" cap="none" spc="-155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/>
              </a:rPr>
              <a:t>CON</a:t>
            </a:r>
            <a:r>
              <a:rPr kumimoji="0" lang="it-IT" sz="2500" b="1" i="0" u="none" strike="noStrike" kern="0" cap="none" spc="105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/>
              </a:rPr>
              <a:t> </a:t>
            </a:r>
            <a:r>
              <a:rPr kumimoji="0" lang="it-IT" sz="2500" b="1" i="0" u="none" strike="noStrike" kern="0" cap="none" spc="-105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/>
              </a:rPr>
              <a:t>DISABILITÀ</a:t>
            </a:r>
            <a:endParaRPr kumimoji="0" lang="it-IT" sz="18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-26822" y="1009759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lvl="0" algn="just">
              <a:spcBef>
                <a:spcPts val="100"/>
              </a:spcBef>
            </a:pPr>
            <a:r>
              <a:rPr lang="it-IT" sz="2800" spc="114" dirty="0">
                <a:solidFill>
                  <a:prstClr val="black"/>
                </a:solidFill>
                <a:latin typeface="Book Antiqua"/>
                <a:cs typeface="Book Antiqua"/>
              </a:rPr>
              <a:t>La </a:t>
            </a:r>
            <a:r>
              <a:rPr lang="it-IT" sz="2800" spc="145" dirty="0">
                <a:solidFill>
                  <a:prstClr val="black"/>
                </a:solidFill>
                <a:latin typeface="Book Antiqua"/>
                <a:cs typeface="Book Antiqua"/>
              </a:rPr>
              <a:t>valutazione </a:t>
            </a:r>
            <a:r>
              <a:rPr lang="it-IT" sz="2800" spc="125" dirty="0">
                <a:solidFill>
                  <a:prstClr val="black"/>
                </a:solidFill>
                <a:latin typeface="Book Antiqua"/>
                <a:cs typeface="Book Antiqua"/>
              </a:rPr>
              <a:t>delle </a:t>
            </a:r>
            <a:r>
              <a:rPr lang="it-IT" sz="2800" spc="165" dirty="0">
                <a:solidFill>
                  <a:prstClr val="black"/>
                </a:solidFill>
                <a:latin typeface="Book Antiqua"/>
                <a:cs typeface="Book Antiqua"/>
              </a:rPr>
              <a:t>alunne </a:t>
            </a:r>
            <a:r>
              <a:rPr lang="it-IT" sz="2800" spc="180" dirty="0">
                <a:solidFill>
                  <a:prstClr val="black"/>
                </a:solidFill>
                <a:latin typeface="Book Antiqua"/>
                <a:cs typeface="Book Antiqua"/>
              </a:rPr>
              <a:t>e </a:t>
            </a:r>
            <a:r>
              <a:rPr lang="it-IT" sz="2800" spc="114" dirty="0">
                <a:solidFill>
                  <a:prstClr val="black"/>
                </a:solidFill>
                <a:latin typeface="Book Antiqua"/>
                <a:cs typeface="Book Antiqua"/>
              </a:rPr>
              <a:t>degli </a:t>
            </a:r>
            <a:r>
              <a:rPr lang="it-IT" sz="2800" spc="155" dirty="0">
                <a:solidFill>
                  <a:prstClr val="black"/>
                </a:solidFill>
                <a:latin typeface="Book Antiqua"/>
                <a:cs typeface="Book Antiqua"/>
              </a:rPr>
              <a:t>alunni </a:t>
            </a:r>
            <a:r>
              <a:rPr lang="it-IT" sz="2800" spc="195" dirty="0">
                <a:solidFill>
                  <a:prstClr val="black"/>
                </a:solidFill>
                <a:latin typeface="Book Antiqua"/>
                <a:cs typeface="Book Antiqua"/>
              </a:rPr>
              <a:t>con  </a:t>
            </a:r>
            <a:r>
              <a:rPr lang="it-IT" sz="2800" spc="140" dirty="0">
                <a:solidFill>
                  <a:prstClr val="black"/>
                </a:solidFill>
                <a:latin typeface="Book Antiqua"/>
                <a:cs typeface="Book Antiqua"/>
              </a:rPr>
              <a:t>disabilità </a:t>
            </a:r>
            <a:r>
              <a:rPr lang="it-IT" sz="2800" spc="200" dirty="0" err="1">
                <a:solidFill>
                  <a:prstClr val="black"/>
                </a:solidFill>
                <a:latin typeface="Book Antiqua"/>
                <a:cs typeface="Book Antiqua"/>
              </a:rPr>
              <a:t>certiﬁcata</a:t>
            </a:r>
            <a:r>
              <a:rPr lang="it-IT" sz="2800" spc="200" dirty="0">
                <a:solidFill>
                  <a:prstClr val="black"/>
                </a:solidFill>
                <a:latin typeface="Book Antiqua"/>
                <a:cs typeface="Book Antiqua"/>
              </a:rPr>
              <a:t> </a:t>
            </a:r>
            <a:r>
              <a:rPr lang="it-IT" sz="2800" spc="180" dirty="0">
                <a:solidFill>
                  <a:prstClr val="black"/>
                </a:solidFill>
                <a:latin typeface="Book Antiqua"/>
                <a:cs typeface="Book Antiqua"/>
              </a:rPr>
              <a:t>è espressa </a:t>
            </a:r>
            <a:r>
              <a:rPr lang="it-IT" sz="2800" spc="195" dirty="0">
                <a:solidFill>
                  <a:prstClr val="black"/>
                </a:solidFill>
                <a:latin typeface="Book Antiqua"/>
                <a:cs typeface="Book Antiqua"/>
              </a:rPr>
              <a:t>con </a:t>
            </a:r>
            <a:r>
              <a:rPr lang="it-IT" sz="2800" spc="105" dirty="0">
                <a:solidFill>
                  <a:prstClr val="black"/>
                </a:solidFill>
                <a:latin typeface="Book Antiqua"/>
                <a:cs typeface="Book Antiqua"/>
              </a:rPr>
              <a:t>giudizi  </a:t>
            </a:r>
            <a:r>
              <a:rPr lang="it-IT" sz="2800" spc="145" dirty="0">
                <a:solidFill>
                  <a:prstClr val="black"/>
                </a:solidFill>
                <a:latin typeface="Book Antiqua"/>
                <a:cs typeface="Book Antiqua"/>
              </a:rPr>
              <a:t>descrittivi </a:t>
            </a:r>
            <a:r>
              <a:rPr lang="it-IT" sz="2800" spc="185" dirty="0">
                <a:solidFill>
                  <a:prstClr val="black"/>
                </a:solidFill>
                <a:latin typeface="Book Antiqua"/>
                <a:cs typeface="Book Antiqua"/>
              </a:rPr>
              <a:t>coerenti </a:t>
            </a:r>
            <a:r>
              <a:rPr lang="it-IT" sz="2800" spc="195" dirty="0">
                <a:solidFill>
                  <a:prstClr val="black"/>
                </a:solidFill>
                <a:latin typeface="Book Antiqua"/>
                <a:cs typeface="Book Antiqua"/>
              </a:rPr>
              <a:t>con</a:t>
            </a:r>
            <a:r>
              <a:rPr lang="it-IT" sz="2800" spc="-434" dirty="0">
                <a:solidFill>
                  <a:prstClr val="black"/>
                </a:solidFill>
                <a:latin typeface="Book Antiqua"/>
                <a:cs typeface="Book Antiqua"/>
              </a:rPr>
              <a:t> </a:t>
            </a:r>
            <a:r>
              <a:rPr lang="it-IT" sz="2800" spc="125" dirty="0">
                <a:solidFill>
                  <a:prstClr val="black"/>
                </a:solidFill>
                <a:latin typeface="Book Antiqua"/>
                <a:cs typeface="Book Antiqua"/>
              </a:rPr>
              <a:t>gli </a:t>
            </a:r>
            <a:r>
              <a:rPr lang="it-IT" sz="2800" spc="145" dirty="0">
                <a:solidFill>
                  <a:prstClr val="black"/>
                </a:solidFill>
                <a:latin typeface="Book Antiqua"/>
                <a:cs typeface="Book Antiqua"/>
              </a:rPr>
              <a:t>obiettivi </a:t>
            </a:r>
            <a:r>
              <a:rPr lang="it-IT" sz="2800" spc="110" dirty="0">
                <a:solidFill>
                  <a:prstClr val="black"/>
                </a:solidFill>
                <a:latin typeface="Book Antiqua"/>
                <a:cs typeface="Book Antiqua"/>
              </a:rPr>
              <a:t>individuati  </a:t>
            </a:r>
            <a:r>
              <a:rPr lang="it-IT" sz="2800" spc="175" dirty="0">
                <a:solidFill>
                  <a:prstClr val="black"/>
                </a:solidFill>
                <a:latin typeface="Book Antiqua"/>
                <a:cs typeface="Book Antiqua"/>
              </a:rPr>
              <a:t>nel</a:t>
            </a:r>
            <a:r>
              <a:rPr lang="it-IT" sz="2800" spc="-40" dirty="0">
                <a:solidFill>
                  <a:prstClr val="black"/>
                </a:solidFill>
                <a:latin typeface="Book Antiqua"/>
                <a:cs typeface="Book Antiqua"/>
              </a:rPr>
              <a:t> </a:t>
            </a:r>
            <a:r>
              <a:rPr lang="it-IT" sz="2800" b="1" spc="140" dirty="0">
                <a:solidFill>
                  <a:schemeClr val="tx2">
                    <a:lumMod val="75000"/>
                  </a:schemeClr>
                </a:solidFill>
                <a:latin typeface="Book Antiqua"/>
                <a:cs typeface="Book Antiqua"/>
              </a:rPr>
              <a:t>PEI</a:t>
            </a:r>
            <a:r>
              <a:rPr lang="it-IT" sz="2800" spc="-40" dirty="0">
                <a:solidFill>
                  <a:prstClr val="black"/>
                </a:solidFill>
                <a:latin typeface="Book Antiqua"/>
                <a:cs typeface="Book Antiqua"/>
              </a:rPr>
              <a:t> </a:t>
            </a:r>
            <a:r>
              <a:rPr lang="it-IT" sz="2800" spc="170" dirty="0">
                <a:solidFill>
                  <a:prstClr val="black"/>
                </a:solidFill>
                <a:latin typeface="Book Antiqua"/>
                <a:cs typeface="Book Antiqua"/>
              </a:rPr>
              <a:t>(piano</a:t>
            </a:r>
            <a:r>
              <a:rPr lang="it-IT" sz="2800" spc="-40" dirty="0">
                <a:solidFill>
                  <a:prstClr val="black"/>
                </a:solidFill>
                <a:latin typeface="Book Antiqua"/>
                <a:cs typeface="Book Antiqua"/>
              </a:rPr>
              <a:t> </a:t>
            </a:r>
            <a:r>
              <a:rPr lang="it-IT" sz="2800" spc="130" dirty="0">
                <a:solidFill>
                  <a:prstClr val="black"/>
                </a:solidFill>
                <a:latin typeface="Book Antiqua"/>
                <a:cs typeface="Book Antiqua"/>
              </a:rPr>
              <a:t>educativo</a:t>
            </a:r>
            <a:r>
              <a:rPr lang="it-IT" sz="2800" spc="-40" dirty="0">
                <a:solidFill>
                  <a:prstClr val="black"/>
                </a:solidFill>
                <a:latin typeface="Book Antiqua"/>
                <a:cs typeface="Book Antiqua"/>
              </a:rPr>
              <a:t> </a:t>
            </a:r>
            <a:r>
              <a:rPr lang="it-IT" sz="2800" spc="125" dirty="0">
                <a:solidFill>
                  <a:prstClr val="black"/>
                </a:solidFill>
                <a:latin typeface="Book Antiqua"/>
                <a:cs typeface="Book Antiqua"/>
              </a:rPr>
              <a:t>individualizzato).</a:t>
            </a:r>
            <a:endParaRPr lang="it-IT" sz="2800" dirty="0">
              <a:solidFill>
                <a:prstClr val="black"/>
              </a:solidFill>
              <a:latin typeface="Book Antiqua"/>
              <a:cs typeface="Book Antiqua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-13411" y="4015026"/>
            <a:ext cx="91440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8309" marR="5080" lvl="0" indent="-436245" algn="just">
              <a:spcBef>
                <a:spcPts val="100"/>
              </a:spcBef>
              <a:buFontTx/>
              <a:buChar char="-"/>
              <a:tabLst>
                <a:tab pos="448309" algn="l"/>
                <a:tab pos="448945" algn="l"/>
              </a:tabLst>
            </a:pPr>
            <a:r>
              <a:rPr lang="it-IT" sz="2600" spc="105" dirty="0">
                <a:solidFill>
                  <a:prstClr val="black"/>
                </a:solidFill>
                <a:latin typeface="Book Antiqua"/>
                <a:cs typeface="Book Antiqua"/>
              </a:rPr>
              <a:t>La </a:t>
            </a:r>
            <a:r>
              <a:rPr lang="it-IT" sz="2600" spc="135" dirty="0">
                <a:solidFill>
                  <a:prstClr val="black"/>
                </a:solidFill>
                <a:latin typeface="Book Antiqua"/>
                <a:cs typeface="Book Antiqua"/>
              </a:rPr>
              <a:t>valutazione </a:t>
            </a:r>
            <a:r>
              <a:rPr lang="it-IT" sz="2600" spc="114" dirty="0">
                <a:solidFill>
                  <a:prstClr val="black"/>
                </a:solidFill>
                <a:latin typeface="Book Antiqua"/>
                <a:cs typeface="Book Antiqua"/>
              </a:rPr>
              <a:t>delle </a:t>
            </a:r>
            <a:r>
              <a:rPr lang="it-IT" sz="2600" spc="155" dirty="0">
                <a:solidFill>
                  <a:prstClr val="black"/>
                </a:solidFill>
                <a:latin typeface="Book Antiqua"/>
                <a:cs typeface="Book Antiqua"/>
              </a:rPr>
              <a:t>alunne </a:t>
            </a:r>
            <a:r>
              <a:rPr lang="it-IT" sz="2600" spc="165" dirty="0">
                <a:solidFill>
                  <a:prstClr val="black"/>
                </a:solidFill>
                <a:latin typeface="Book Antiqua"/>
                <a:cs typeface="Book Antiqua"/>
              </a:rPr>
              <a:t>e </a:t>
            </a:r>
            <a:r>
              <a:rPr lang="it-IT" sz="2600" spc="105" dirty="0">
                <a:solidFill>
                  <a:prstClr val="black"/>
                </a:solidFill>
                <a:latin typeface="Book Antiqua"/>
                <a:cs typeface="Book Antiqua"/>
              </a:rPr>
              <a:t>degli </a:t>
            </a:r>
            <a:r>
              <a:rPr lang="it-IT" sz="2600" spc="145" dirty="0">
                <a:solidFill>
                  <a:prstClr val="black"/>
                </a:solidFill>
                <a:latin typeface="Book Antiqua"/>
                <a:cs typeface="Book Antiqua"/>
              </a:rPr>
              <a:t>alunni </a:t>
            </a:r>
            <a:r>
              <a:rPr lang="it-IT" sz="2600" spc="180" dirty="0">
                <a:solidFill>
                  <a:prstClr val="black"/>
                </a:solidFill>
                <a:latin typeface="Book Antiqua"/>
                <a:cs typeface="Book Antiqua"/>
              </a:rPr>
              <a:t>con  </a:t>
            </a:r>
            <a:r>
              <a:rPr lang="it-IT" sz="2600" spc="130" dirty="0">
                <a:solidFill>
                  <a:prstClr val="black"/>
                </a:solidFill>
                <a:latin typeface="Book Antiqua"/>
                <a:cs typeface="Book Antiqua"/>
              </a:rPr>
              <a:t>disturbi</a:t>
            </a:r>
            <a:r>
              <a:rPr lang="it-IT" sz="2600" spc="-55" dirty="0">
                <a:solidFill>
                  <a:prstClr val="black"/>
                </a:solidFill>
                <a:latin typeface="Book Antiqua"/>
                <a:cs typeface="Book Antiqua"/>
              </a:rPr>
              <a:t> </a:t>
            </a:r>
            <a:r>
              <a:rPr lang="it-IT" sz="2600" spc="170" dirty="0" err="1">
                <a:solidFill>
                  <a:prstClr val="black"/>
                </a:solidFill>
                <a:latin typeface="Book Antiqua"/>
                <a:cs typeface="Book Antiqua"/>
              </a:rPr>
              <a:t>speciﬁci</a:t>
            </a:r>
            <a:r>
              <a:rPr lang="it-IT" sz="2600" spc="-50" dirty="0">
                <a:solidFill>
                  <a:prstClr val="black"/>
                </a:solidFill>
                <a:latin typeface="Book Antiqua"/>
                <a:cs typeface="Book Antiqua"/>
              </a:rPr>
              <a:t> </a:t>
            </a:r>
            <a:r>
              <a:rPr lang="it-IT" sz="2600" spc="150" dirty="0">
                <a:solidFill>
                  <a:prstClr val="black"/>
                </a:solidFill>
                <a:latin typeface="Book Antiqua"/>
                <a:cs typeface="Book Antiqua"/>
              </a:rPr>
              <a:t>dell’apprendimento</a:t>
            </a:r>
            <a:r>
              <a:rPr lang="it-IT" sz="2600" spc="-50" dirty="0">
                <a:solidFill>
                  <a:prstClr val="black"/>
                </a:solidFill>
                <a:latin typeface="Book Antiqua"/>
                <a:cs typeface="Book Antiqua"/>
              </a:rPr>
              <a:t> </a:t>
            </a:r>
            <a:r>
              <a:rPr lang="it-IT" sz="2600" spc="170" dirty="0">
                <a:solidFill>
                  <a:prstClr val="black"/>
                </a:solidFill>
                <a:latin typeface="Book Antiqua"/>
                <a:cs typeface="Book Antiqua"/>
              </a:rPr>
              <a:t>tiene</a:t>
            </a:r>
            <a:r>
              <a:rPr lang="it-IT" sz="2600" spc="-50" dirty="0">
                <a:solidFill>
                  <a:prstClr val="black"/>
                </a:solidFill>
                <a:latin typeface="Book Antiqua"/>
                <a:cs typeface="Book Antiqua"/>
              </a:rPr>
              <a:t> </a:t>
            </a:r>
            <a:r>
              <a:rPr lang="it-IT" sz="2600" spc="185" dirty="0">
                <a:solidFill>
                  <a:prstClr val="black"/>
                </a:solidFill>
                <a:latin typeface="Book Antiqua"/>
                <a:cs typeface="Book Antiqua"/>
              </a:rPr>
              <a:t>conto  </a:t>
            </a:r>
            <a:r>
              <a:rPr lang="it-IT" sz="2600" spc="100" dirty="0">
                <a:solidFill>
                  <a:prstClr val="black"/>
                </a:solidFill>
                <a:latin typeface="Book Antiqua"/>
                <a:cs typeface="Book Antiqua"/>
              </a:rPr>
              <a:t>del </a:t>
            </a:r>
            <a:r>
              <a:rPr lang="it-IT" sz="2600" b="1" spc="60" dirty="0">
                <a:solidFill>
                  <a:schemeClr val="tx2">
                    <a:lumMod val="75000"/>
                  </a:schemeClr>
                </a:solidFill>
                <a:latin typeface="Book Antiqua"/>
                <a:cs typeface="Book Antiqua"/>
              </a:rPr>
              <a:t>PDP </a:t>
            </a:r>
            <a:r>
              <a:rPr lang="it-IT" sz="2600" spc="765" dirty="0">
                <a:solidFill>
                  <a:prstClr val="black"/>
                </a:solidFill>
                <a:latin typeface="Book Antiqua"/>
                <a:cs typeface="Book Antiqua"/>
              </a:rPr>
              <a:t>- </a:t>
            </a:r>
            <a:r>
              <a:rPr lang="it-IT" sz="2600" spc="140" dirty="0">
                <a:solidFill>
                  <a:prstClr val="black"/>
                </a:solidFill>
                <a:latin typeface="Book Antiqua"/>
                <a:cs typeface="Book Antiqua"/>
              </a:rPr>
              <a:t>piano </a:t>
            </a:r>
            <a:r>
              <a:rPr lang="it-IT" sz="2600" spc="130" dirty="0">
                <a:solidFill>
                  <a:prstClr val="black"/>
                </a:solidFill>
                <a:latin typeface="Book Antiqua"/>
                <a:cs typeface="Book Antiqua"/>
              </a:rPr>
              <a:t>didattico </a:t>
            </a:r>
            <a:r>
              <a:rPr lang="it-IT" sz="2600" spc="195" dirty="0">
                <a:solidFill>
                  <a:prstClr val="black"/>
                </a:solidFill>
                <a:latin typeface="Book Antiqua"/>
                <a:cs typeface="Book Antiqua"/>
              </a:rPr>
              <a:t>personalizzato-  </a:t>
            </a:r>
            <a:r>
              <a:rPr lang="it-IT" sz="2600" spc="140" dirty="0">
                <a:solidFill>
                  <a:prstClr val="black"/>
                </a:solidFill>
                <a:latin typeface="Book Antiqua"/>
                <a:cs typeface="Book Antiqua"/>
              </a:rPr>
              <a:t>predisposto</a:t>
            </a:r>
            <a:r>
              <a:rPr lang="it-IT" sz="2600" spc="-35" dirty="0">
                <a:solidFill>
                  <a:prstClr val="black"/>
                </a:solidFill>
                <a:latin typeface="Book Antiqua"/>
                <a:cs typeface="Book Antiqua"/>
              </a:rPr>
              <a:t> </a:t>
            </a:r>
            <a:r>
              <a:rPr lang="it-IT" sz="2600" spc="95" dirty="0">
                <a:solidFill>
                  <a:prstClr val="black"/>
                </a:solidFill>
                <a:latin typeface="Book Antiqua"/>
                <a:cs typeface="Book Antiqua"/>
              </a:rPr>
              <a:t>dai</a:t>
            </a:r>
            <a:r>
              <a:rPr lang="it-IT" sz="2600" spc="-30" dirty="0">
                <a:solidFill>
                  <a:prstClr val="black"/>
                </a:solidFill>
                <a:latin typeface="Book Antiqua"/>
                <a:cs typeface="Book Antiqua"/>
              </a:rPr>
              <a:t> </a:t>
            </a:r>
            <a:r>
              <a:rPr lang="it-IT" sz="2600" spc="150" dirty="0">
                <a:solidFill>
                  <a:prstClr val="black"/>
                </a:solidFill>
                <a:latin typeface="Book Antiqua"/>
                <a:cs typeface="Book Antiqua"/>
              </a:rPr>
              <a:t>docenti</a:t>
            </a:r>
            <a:r>
              <a:rPr lang="it-IT" sz="2600" spc="-35" dirty="0">
                <a:solidFill>
                  <a:prstClr val="black"/>
                </a:solidFill>
                <a:latin typeface="Book Antiqua"/>
                <a:cs typeface="Book Antiqua"/>
              </a:rPr>
              <a:t> </a:t>
            </a:r>
            <a:r>
              <a:rPr lang="it-IT" sz="2600" spc="160" dirty="0">
                <a:solidFill>
                  <a:prstClr val="black"/>
                </a:solidFill>
                <a:latin typeface="Book Antiqua"/>
                <a:cs typeface="Book Antiqua"/>
              </a:rPr>
              <a:t>contitolari</a:t>
            </a:r>
            <a:r>
              <a:rPr lang="it-IT" sz="2600" spc="-30" dirty="0">
                <a:solidFill>
                  <a:prstClr val="black"/>
                </a:solidFill>
                <a:latin typeface="Book Antiqua"/>
                <a:cs typeface="Book Antiqua"/>
              </a:rPr>
              <a:t> </a:t>
            </a:r>
            <a:r>
              <a:rPr lang="it-IT" sz="2600" spc="110" dirty="0">
                <a:solidFill>
                  <a:prstClr val="black"/>
                </a:solidFill>
                <a:latin typeface="Book Antiqua"/>
                <a:cs typeface="Book Antiqua"/>
              </a:rPr>
              <a:t>della</a:t>
            </a:r>
            <a:r>
              <a:rPr lang="it-IT" sz="2600" spc="-35" dirty="0">
                <a:solidFill>
                  <a:prstClr val="black"/>
                </a:solidFill>
                <a:latin typeface="Book Antiqua"/>
                <a:cs typeface="Book Antiqua"/>
              </a:rPr>
              <a:t> </a:t>
            </a:r>
            <a:r>
              <a:rPr lang="it-IT" sz="2600" spc="150" dirty="0">
                <a:solidFill>
                  <a:prstClr val="black"/>
                </a:solidFill>
                <a:latin typeface="Book Antiqua"/>
                <a:cs typeface="Book Antiqua"/>
              </a:rPr>
              <a:t>classe.</a:t>
            </a:r>
            <a:endParaRPr lang="it-IT" sz="2600" dirty="0">
              <a:solidFill>
                <a:prstClr val="black"/>
              </a:solidFill>
              <a:latin typeface="Book Antiqua"/>
              <a:cs typeface="Book Antiqua"/>
            </a:endParaRPr>
          </a:p>
          <a:p>
            <a:pPr marL="448309" marR="323850" lvl="0" indent="-436245" algn="just">
              <a:buFontTx/>
              <a:buChar char="-"/>
              <a:tabLst>
                <a:tab pos="448309" algn="l"/>
                <a:tab pos="448945" algn="l"/>
              </a:tabLst>
            </a:pPr>
            <a:r>
              <a:rPr lang="it-IT" sz="2600" spc="50" dirty="0">
                <a:solidFill>
                  <a:prstClr val="black"/>
                </a:solidFill>
                <a:latin typeface="Book Antiqua"/>
                <a:cs typeface="Book Antiqua"/>
              </a:rPr>
              <a:t>Gli</a:t>
            </a:r>
            <a:r>
              <a:rPr lang="it-IT" sz="2600" spc="-40" dirty="0">
                <a:solidFill>
                  <a:prstClr val="black"/>
                </a:solidFill>
                <a:latin typeface="Book Antiqua"/>
                <a:cs typeface="Book Antiqua"/>
              </a:rPr>
              <a:t> </a:t>
            </a:r>
            <a:r>
              <a:rPr lang="it-IT" sz="2600" spc="135" dirty="0">
                <a:solidFill>
                  <a:prstClr val="black"/>
                </a:solidFill>
                <a:latin typeface="Book Antiqua"/>
                <a:cs typeface="Book Antiqua"/>
              </a:rPr>
              <a:t>obiettivi</a:t>
            </a:r>
            <a:r>
              <a:rPr lang="it-IT" sz="2600" spc="-40" dirty="0">
                <a:solidFill>
                  <a:prstClr val="black"/>
                </a:solidFill>
                <a:latin typeface="Book Antiqua"/>
                <a:cs typeface="Book Antiqua"/>
              </a:rPr>
              <a:t> </a:t>
            </a:r>
            <a:r>
              <a:rPr lang="it-IT" sz="2600" spc="65" dirty="0">
                <a:solidFill>
                  <a:prstClr val="black"/>
                </a:solidFill>
                <a:latin typeface="Book Antiqua"/>
                <a:cs typeface="Book Antiqua"/>
              </a:rPr>
              <a:t>di</a:t>
            </a:r>
            <a:r>
              <a:rPr lang="it-IT" sz="2600" spc="-40" dirty="0">
                <a:solidFill>
                  <a:prstClr val="black"/>
                </a:solidFill>
                <a:latin typeface="Book Antiqua"/>
                <a:cs typeface="Book Antiqua"/>
              </a:rPr>
              <a:t> </a:t>
            </a:r>
            <a:r>
              <a:rPr lang="it-IT" sz="2600" spc="155" dirty="0">
                <a:solidFill>
                  <a:prstClr val="black"/>
                </a:solidFill>
                <a:latin typeface="Book Antiqua"/>
                <a:cs typeface="Book Antiqua"/>
              </a:rPr>
              <a:t>apprendimento</a:t>
            </a:r>
            <a:r>
              <a:rPr lang="it-IT" sz="2600" spc="-40" dirty="0">
                <a:solidFill>
                  <a:prstClr val="black"/>
                </a:solidFill>
                <a:latin typeface="Book Antiqua"/>
                <a:cs typeface="Book Antiqua"/>
              </a:rPr>
              <a:t> </a:t>
            </a:r>
            <a:r>
              <a:rPr lang="it-IT" sz="2600" spc="185" dirty="0">
                <a:solidFill>
                  <a:prstClr val="black"/>
                </a:solidFill>
                <a:latin typeface="Book Antiqua"/>
                <a:cs typeface="Book Antiqua"/>
              </a:rPr>
              <a:t>sono</a:t>
            </a:r>
            <a:r>
              <a:rPr lang="it-IT" sz="2600" spc="-40" dirty="0">
                <a:solidFill>
                  <a:prstClr val="black"/>
                </a:solidFill>
                <a:latin typeface="Book Antiqua"/>
                <a:cs typeface="Book Antiqua"/>
              </a:rPr>
              <a:t> </a:t>
            </a:r>
            <a:r>
              <a:rPr lang="it-IT" sz="2600" spc="114" dirty="0">
                <a:solidFill>
                  <a:prstClr val="black"/>
                </a:solidFill>
                <a:latin typeface="Book Antiqua"/>
                <a:cs typeface="Book Antiqua"/>
              </a:rPr>
              <a:t>quelli</a:t>
            </a:r>
            <a:r>
              <a:rPr lang="it-IT" sz="2600" spc="-40" dirty="0">
                <a:solidFill>
                  <a:prstClr val="black"/>
                </a:solidFill>
                <a:latin typeface="Book Antiqua"/>
                <a:cs typeface="Book Antiqua"/>
              </a:rPr>
              <a:t> </a:t>
            </a:r>
            <a:r>
              <a:rPr lang="it-IT" sz="2600" spc="110" dirty="0">
                <a:solidFill>
                  <a:prstClr val="black"/>
                </a:solidFill>
                <a:latin typeface="Book Antiqua"/>
                <a:cs typeface="Book Antiqua"/>
              </a:rPr>
              <a:t>della  </a:t>
            </a:r>
            <a:r>
              <a:rPr lang="it-IT" sz="2600" spc="150" dirty="0">
                <a:solidFill>
                  <a:prstClr val="black"/>
                </a:solidFill>
                <a:latin typeface="Book Antiqua"/>
                <a:cs typeface="Book Antiqua"/>
              </a:rPr>
              <a:t>classe.</a:t>
            </a:r>
            <a:endParaRPr lang="it-IT" sz="2600" dirty="0">
              <a:solidFill>
                <a:prstClr val="black"/>
              </a:solidFill>
              <a:latin typeface="Book Antiqua"/>
              <a:cs typeface="Book Antiqua"/>
            </a:endParaRPr>
          </a:p>
        </p:txBody>
      </p:sp>
      <p:pic>
        <p:nvPicPr>
          <p:cNvPr id="2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95536" y="26638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645104"/>
      </p:ext>
    </p:extLst>
  </p:cSld>
  <p:clrMapOvr>
    <a:masterClrMapping/>
  </p:clrMapOvr>
  <p:transition spd="slow" advClick="0" advTm="25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684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5" grpId="0"/>
      <p:bldP spid="6" grpId="0"/>
      <p:bldP spid="7" grpId="0" build="p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1746</TotalTime>
  <Words>672</Words>
  <Application>Microsoft Office PowerPoint</Application>
  <PresentationFormat>Presentazione su schermo (4:3)</PresentationFormat>
  <Paragraphs>56</Paragraphs>
  <Slides>11</Slides>
  <Notes>1</Notes>
  <HiddenSlides>0</HiddenSlides>
  <MMClips>12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2" baseType="lpstr">
      <vt:lpstr>Tema di Office</vt:lpstr>
      <vt:lpstr> La nuova valutazione  delle alunne e degli alunni nella Scuola Primaria  dopo l’ O.M. n° 172 del 04/12/2020    (Deliberata nel Collegio Dei Docenti del 28/01/2021)</vt:lpstr>
      <vt:lpstr>Presentazione standard di PowerPoint</vt:lpstr>
      <vt:lpstr>Presentazione standard di PowerPoint</vt:lpstr>
      <vt:lpstr>Gli Obiettivi di apprendimento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Scuola Primaria</dc:title>
  <dc:creator>Notebook</dc:creator>
  <cp:lastModifiedBy>Notebook</cp:lastModifiedBy>
  <cp:revision>43</cp:revision>
  <dcterms:created xsi:type="dcterms:W3CDTF">2021-01-30T17:06:38Z</dcterms:created>
  <dcterms:modified xsi:type="dcterms:W3CDTF">2021-02-02T11:57:30Z</dcterms:modified>
</cp:coreProperties>
</file>